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67" r:id="rId3"/>
    <p:sldId id="268" r:id="rId4"/>
    <p:sldId id="269" r:id="rId5"/>
    <p:sldId id="270" r:id="rId6"/>
    <p:sldId id="271" r:id="rId7"/>
    <p:sldId id="272" r:id="rId8"/>
    <p:sldId id="273" r:id="rId9"/>
    <p:sldId id="274" r:id="rId10"/>
    <p:sldId id="309" r:id="rId11"/>
    <p:sldId id="275" r:id="rId12"/>
    <p:sldId id="281" r:id="rId13"/>
    <p:sldId id="304" r:id="rId14"/>
    <p:sldId id="305" r:id="rId15"/>
    <p:sldId id="307" r:id="rId16"/>
    <p:sldId id="306" r:id="rId17"/>
    <p:sldId id="308" r:id="rId18"/>
    <p:sldId id="310" r:id="rId19"/>
    <p:sldId id="312" r:id="rId20"/>
    <p:sldId id="311" r:id="rId21"/>
    <p:sldId id="324" r:id="rId22"/>
    <p:sldId id="325" r:id="rId23"/>
    <p:sldId id="326" r:id="rId24"/>
    <p:sldId id="327" r:id="rId25"/>
    <p:sldId id="328" r:id="rId26"/>
    <p:sldId id="329" r:id="rId27"/>
    <p:sldId id="330" r:id="rId28"/>
    <p:sldId id="314" r:id="rId29"/>
    <p:sldId id="315" r:id="rId30"/>
    <p:sldId id="276" r:id="rId31"/>
    <p:sldId id="299" r:id="rId32"/>
    <p:sldId id="316" r:id="rId33"/>
    <p:sldId id="284" r:id="rId34"/>
    <p:sldId id="317" r:id="rId35"/>
    <p:sldId id="318" r:id="rId36"/>
    <p:sldId id="285" r:id="rId37"/>
    <p:sldId id="286" r:id="rId38"/>
    <p:sldId id="287" r:id="rId39"/>
    <p:sldId id="320" r:id="rId40"/>
    <p:sldId id="292" r:id="rId41"/>
    <p:sldId id="288" r:id="rId42"/>
    <p:sldId id="291" r:id="rId43"/>
    <p:sldId id="290" r:id="rId44"/>
    <p:sldId id="322" r:id="rId45"/>
    <p:sldId id="298" r:id="rId46"/>
    <p:sldId id="323" r:id="rId47"/>
    <p:sldId id="331" r:id="rId48"/>
    <p:sldId id="332" r:id="rId49"/>
    <p:sldId id="333" r:id="rId50"/>
    <p:sldId id="334" r:id="rId51"/>
    <p:sldId id="339" r:id="rId52"/>
    <p:sldId id="340" r:id="rId53"/>
    <p:sldId id="341" r:id="rId54"/>
    <p:sldId id="335" r:id="rId55"/>
    <p:sldId id="336" r:id="rId56"/>
    <p:sldId id="337" r:id="rId57"/>
    <p:sldId id="338" r:id="rId58"/>
    <p:sldId id="301" r:id="rId5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069">
          <p15:clr>
            <a:srgbClr val="A4A3A4"/>
          </p15:clr>
        </p15:guide>
        <p15:guide id="2" pos="289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CC"/>
    <a:srgbClr val="FFCC00"/>
    <a:srgbClr val="99CCFF"/>
    <a:srgbClr val="0099FF"/>
    <a:srgbClr val="0099CC"/>
    <a:srgbClr val="33CCFF"/>
    <a:srgbClr val="6699FF"/>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64444" autoAdjust="0"/>
  </p:normalViewPr>
  <p:slideViewPr>
    <p:cSldViewPr snapToObjects="1">
      <p:cViewPr varScale="1">
        <p:scale>
          <a:sx n="59" d="100"/>
          <a:sy n="59" d="100"/>
        </p:scale>
        <p:origin x="2106" y="72"/>
      </p:cViewPr>
      <p:guideLst>
        <p:guide orient="horz" pos="2069"/>
        <p:guide pos="28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oleObject" Target="Microsoft%20Word%20&#20013;&#30340;&#22270;&#34920;"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Microsoft%20Word%20&#20013;&#30340;&#22270;&#34920;"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Microsoft%20Word%20&#20013;&#30340;&#22270;&#34920;"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Microsoft%20Word%20&#20013;&#30340;&#22270;&#34920;"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Microsoft%20Word%20&#20013;&#30340;&#22270;&#34920;" TargetMode="External"/><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percentStacked"/>
        <c:varyColors val="0"/>
        <c:ser>
          <c:idx val="0"/>
          <c:order val="0"/>
          <c:tx>
            <c:strRef>
              <c:f>'[Microsoft Word 中的图表]Sheet1'!$B$1</c:f>
              <c:strCache>
                <c:ptCount val="1"/>
                <c:pt idx="0">
                  <c:v>SQL注入</c:v>
                </c:pt>
              </c:strCache>
            </c:strRef>
          </c:tx>
          <c:invertIfNegative val="0"/>
          <c:cat>
            <c:numRef>
              <c:f>'[Microsoft Word 中的图表]Sheet1'!$A$2:$A$5</c:f>
              <c:numCache>
                <c:formatCode>General</c:formatCode>
                <c:ptCount val="4"/>
                <c:pt idx="0">
                  <c:v>2011</c:v>
                </c:pt>
                <c:pt idx="1">
                  <c:v>2012</c:v>
                </c:pt>
                <c:pt idx="2">
                  <c:v>2013</c:v>
                </c:pt>
                <c:pt idx="3">
                  <c:v>2014</c:v>
                </c:pt>
              </c:numCache>
            </c:numRef>
          </c:cat>
          <c:val>
            <c:numRef>
              <c:f>'[Microsoft Word 中的图表]Sheet1'!$B$2:$B$5</c:f>
              <c:numCache>
                <c:formatCode>General</c:formatCode>
                <c:ptCount val="4"/>
                <c:pt idx="0">
                  <c:v>2</c:v>
                </c:pt>
                <c:pt idx="1">
                  <c:v>4</c:v>
                </c:pt>
                <c:pt idx="2">
                  <c:v>2</c:v>
                </c:pt>
                <c:pt idx="3">
                  <c:v>5</c:v>
                </c:pt>
              </c:numCache>
            </c:numRef>
          </c:val>
        </c:ser>
        <c:ser>
          <c:idx val="1"/>
          <c:order val="1"/>
          <c:tx>
            <c:strRef>
              <c:f>'[Microsoft Word 中的图表]Sheet1'!$C$1</c:f>
              <c:strCache>
                <c:ptCount val="1"/>
                <c:pt idx="0">
                  <c:v>XSS</c:v>
                </c:pt>
              </c:strCache>
            </c:strRef>
          </c:tx>
          <c:invertIfNegative val="0"/>
          <c:cat>
            <c:numRef>
              <c:f>'[Microsoft Word 中的图表]Sheet1'!$A$2:$A$5</c:f>
              <c:numCache>
                <c:formatCode>General</c:formatCode>
                <c:ptCount val="4"/>
                <c:pt idx="0">
                  <c:v>2011</c:v>
                </c:pt>
                <c:pt idx="1">
                  <c:v>2012</c:v>
                </c:pt>
                <c:pt idx="2">
                  <c:v>2013</c:v>
                </c:pt>
                <c:pt idx="3">
                  <c:v>2014</c:v>
                </c:pt>
              </c:numCache>
            </c:numRef>
          </c:cat>
          <c:val>
            <c:numRef>
              <c:f>'[Microsoft Word 中的图表]Sheet1'!$C$2:$C$5</c:f>
              <c:numCache>
                <c:formatCode>General</c:formatCode>
                <c:ptCount val="4"/>
                <c:pt idx="0">
                  <c:v>30</c:v>
                </c:pt>
                <c:pt idx="1">
                  <c:v>33</c:v>
                </c:pt>
                <c:pt idx="2">
                  <c:v>33</c:v>
                </c:pt>
                <c:pt idx="3">
                  <c:v>21</c:v>
                </c:pt>
              </c:numCache>
            </c:numRef>
          </c:val>
        </c:ser>
        <c:ser>
          <c:idx val="2"/>
          <c:order val="2"/>
          <c:tx>
            <c:strRef>
              <c:f>'[Microsoft Word 中的图表]Sheet1'!$D$1</c:f>
              <c:strCache>
                <c:ptCount val="1"/>
                <c:pt idx="0">
                  <c:v>信息泄漏</c:v>
                </c:pt>
              </c:strCache>
            </c:strRef>
          </c:tx>
          <c:invertIfNegative val="0"/>
          <c:cat>
            <c:numRef>
              <c:f>'[Microsoft Word 中的图表]Sheet1'!$A$2:$A$5</c:f>
              <c:numCache>
                <c:formatCode>General</c:formatCode>
                <c:ptCount val="4"/>
                <c:pt idx="0">
                  <c:v>2011</c:v>
                </c:pt>
                <c:pt idx="1">
                  <c:v>2012</c:v>
                </c:pt>
                <c:pt idx="2">
                  <c:v>2013</c:v>
                </c:pt>
                <c:pt idx="3">
                  <c:v>2014</c:v>
                </c:pt>
              </c:numCache>
            </c:numRef>
          </c:cat>
          <c:val>
            <c:numRef>
              <c:f>'[Microsoft Word 中的图表]Sheet1'!$D$2:$D$5</c:f>
              <c:numCache>
                <c:formatCode>General</c:formatCode>
                <c:ptCount val="4"/>
                <c:pt idx="0">
                  <c:v>7</c:v>
                </c:pt>
                <c:pt idx="1">
                  <c:v>7</c:v>
                </c:pt>
                <c:pt idx="2">
                  <c:v>6</c:v>
                </c:pt>
                <c:pt idx="3">
                  <c:v>5</c:v>
                </c:pt>
              </c:numCache>
            </c:numRef>
          </c:val>
        </c:ser>
        <c:ser>
          <c:idx val="3"/>
          <c:order val="3"/>
          <c:tx>
            <c:strRef>
              <c:f>'[Microsoft Word 中的图表]Sheet1'!$E$1</c:f>
              <c:strCache>
                <c:ptCount val="1"/>
                <c:pt idx="0">
                  <c:v>逻辑问题</c:v>
                </c:pt>
              </c:strCache>
            </c:strRef>
          </c:tx>
          <c:invertIfNegative val="0"/>
          <c:cat>
            <c:numRef>
              <c:f>'[Microsoft Word 中的图表]Sheet1'!$A$2:$A$5</c:f>
              <c:numCache>
                <c:formatCode>General</c:formatCode>
                <c:ptCount val="4"/>
                <c:pt idx="0">
                  <c:v>2011</c:v>
                </c:pt>
                <c:pt idx="1">
                  <c:v>2012</c:v>
                </c:pt>
                <c:pt idx="2">
                  <c:v>2013</c:v>
                </c:pt>
                <c:pt idx="3">
                  <c:v>2014</c:v>
                </c:pt>
              </c:numCache>
            </c:numRef>
          </c:cat>
          <c:val>
            <c:numRef>
              <c:f>'[Microsoft Word 中的图表]Sheet1'!$E$2:$E$5</c:f>
              <c:numCache>
                <c:formatCode>General</c:formatCode>
                <c:ptCount val="4"/>
                <c:pt idx="0">
                  <c:v>24</c:v>
                </c:pt>
                <c:pt idx="1">
                  <c:v>23</c:v>
                </c:pt>
                <c:pt idx="2">
                  <c:v>24</c:v>
                </c:pt>
                <c:pt idx="3">
                  <c:v>25</c:v>
                </c:pt>
              </c:numCache>
            </c:numRef>
          </c:val>
        </c:ser>
        <c:dLbls>
          <c:showLegendKey val="0"/>
          <c:showVal val="0"/>
          <c:showCatName val="0"/>
          <c:showSerName val="0"/>
          <c:showPercent val="0"/>
          <c:showBubbleSize val="0"/>
        </c:dLbls>
        <c:gapWidth val="150"/>
        <c:overlap val="100"/>
        <c:axId val="285606096"/>
        <c:axId val="211568960"/>
      </c:barChart>
      <c:catAx>
        <c:axId val="285606096"/>
        <c:scaling>
          <c:orientation val="minMax"/>
        </c:scaling>
        <c:delete val="0"/>
        <c:axPos val="b"/>
        <c:numFmt formatCode="General" sourceLinked="1"/>
        <c:majorTickMark val="out"/>
        <c:minorTickMark val="none"/>
        <c:tickLblPos val="nextTo"/>
        <c:crossAx val="211568960"/>
        <c:crosses val="autoZero"/>
        <c:auto val="1"/>
        <c:lblAlgn val="ctr"/>
        <c:lblOffset val="100"/>
        <c:noMultiLvlLbl val="0"/>
      </c:catAx>
      <c:valAx>
        <c:axId val="211568960"/>
        <c:scaling>
          <c:orientation val="minMax"/>
        </c:scaling>
        <c:delete val="0"/>
        <c:axPos val="l"/>
        <c:majorGridlines/>
        <c:numFmt formatCode="0%" sourceLinked="1"/>
        <c:majorTickMark val="out"/>
        <c:minorTickMark val="none"/>
        <c:tickLblPos val="nextTo"/>
        <c:crossAx val="285606096"/>
        <c:crosses val="autoZero"/>
        <c:crossBetween val="between"/>
      </c:valAx>
    </c:plotArea>
    <c:legend>
      <c:legendPos val="r"/>
      <c:layout>
        <c:manualLayout>
          <c:xMode val="edge"/>
          <c:yMode val="edge"/>
          <c:x val="0.85908466357779001"/>
          <c:y val="4.2424424497051402E-2"/>
          <c:w val="0.12729319461392699"/>
          <c:h val="0.87555804457101105"/>
        </c:manualLayout>
      </c:layout>
      <c:overlay val="0"/>
      <c:txPr>
        <a:bodyPr/>
        <a:lstStyle/>
        <a:p>
          <a:pPr>
            <a:defRPr sz="1050" b="1">
              <a:latin typeface="微软雅黑" panose="020B0503020204020204" pitchFamily="34" charset="-122"/>
              <a:ea typeface="微软雅黑" panose="020B0503020204020204" pitchFamily="34" charset="-122"/>
            </a:defRPr>
          </a:pPr>
          <a:endParaRPr lang="zh-CN"/>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percentStacked"/>
        <c:varyColors val="0"/>
        <c:ser>
          <c:idx val="0"/>
          <c:order val="0"/>
          <c:tx>
            <c:strRef>
              <c:f>'[Microsoft Word 中的图表]Sheet1'!$B$1</c:f>
              <c:strCache>
                <c:ptCount val="1"/>
                <c:pt idx="0">
                  <c:v>SQL注入</c:v>
                </c:pt>
              </c:strCache>
            </c:strRef>
          </c:tx>
          <c:invertIfNegative val="0"/>
          <c:cat>
            <c:numRef>
              <c:f>'[Microsoft Word 中的图表]Sheet1'!$A$2:$A$5</c:f>
              <c:numCache>
                <c:formatCode>General</c:formatCode>
                <c:ptCount val="4"/>
                <c:pt idx="0">
                  <c:v>2011</c:v>
                </c:pt>
                <c:pt idx="1">
                  <c:v>2012</c:v>
                </c:pt>
                <c:pt idx="2">
                  <c:v>2013</c:v>
                </c:pt>
                <c:pt idx="3">
                  <c:v>2014</c:v>
                </c:pt>
              </c:numCache>
            </c:numRef>
          </c:cat>
          <c:val>
            <c:numRef>
              <c:f>'[Microsoft Word 中的图表]Sheet1'!$B$2:$B$5</c:f>
              <c:numCache>
                <c:formatCode>General</c:formatCode>
                <c:ptCount val="4"/>
                <c:pt idx="0">
                  <c:v>0</c:v>
                </c:pt>
                <c:pt idx="1">
                  <c:v>10</c:v>
                </c:pt>
                <c:pt idx="2">
                  <c:v>7</c:v>
                </c:pt>
                <c:pt idx="3">
                  <c:v>4</c:v>
                </c:pt>
              </c:numCache>
            </c:numRef>
          </c:val>
        </c:ser>
        <c:ser>
          <c:idx val="1"/>
          <c:order val="1"/>
          <c:tx>
            <c:strRef>
              <c:f>'[Microsoft Word 中的图表]Sheet1'!$C$1</c:f>
              <c:strCache>
                <c:ptCount val="1"/>
                <c:pt idx="0">
                  <c:v>XSS</c:v>
                </c:pt>
              </c:strCache>
            </c:strRef>
          </c:tx>
          <c:invertIfNegative val="0"/>
          <c:cat>
            <c:numRef>
              <c:f>'[Microsoft Word 中的图表]Sheet1'!$A$2:$A$5</c:f>
              <c:numCache>
                <c:formatCode>General</c:formatCode>
                <c:ptCount val="4"/>
                <c:pt idx="0">
                  <c:v>2011</c:v>
                </c:pt>
                <c:pt idx="1">
                  <c:v>2012</c:v>
                </c:pt>
                <c:pt idx="2">
                  <c:v>2013</c:v>
                </c:pt>
                <c:pt idx="3">
                  <c:v>2014</c:v>
                </c:pt>
              </c:numCache>
            </c:numRef>
          </c:cat>
          <c:val>
            <c:numRef>
              <c:f>'[Microsoft Word 中的图表]Sheet1'!$C$2:$C$5</c:f>
              <c:numCache>
                <c:formatCode>General</c:formatCode>
                <c:ptCount val="4"/>
                <c:pt idx="0">
                  <c:v>18</c:v>
                </c:pt>
                <c:pt idx="1">
                  <c:v>10</c:v>
                </c:pt>
                <c:pt idx="2">
                  <c:v>7</c:v>
                </c:pt>
                <c:pt idx="3">
                  <c:v>14</c:v>
                </c:pt>
              </c:numCache>
            </c:numRef>
          </c:val>
        </c:ser>
        <c:ser>
          <c:idx val="2"/>
          <c:order val="2"/>
          <c:tx>
            <c:strRef>
              <c:f>'[Microsoft Word 中的图表]Sheet1'!$D$1</c:f>
              <c:strCache>
                <c:ptCount val="1"/>
                <c:pt idx="0">
                  <c:v>信息泄漏</c:v>
                </c:pt>
              </c:strCache>
            </c:strRef>
          </c:tx>
          <c:invertIfNegative val="0"/>
          <c:cat>
            <c:numRef>
              <c:f>'[Microsoft Word 中的图表]Sheet1'!$A$2:$A$5</c:f>
              <c:numCache>
                <c:formatCode>General</c:formatCode>
                <c:ptCount val="4"/>
                <c:pt idx="0">
                  <c:v>2011</c:v>
                </c:pt>
                <c:pt idx="1">
                  <c:v>2012</c:v>
                </c:pt>
                <c:pt idx="2">
                  <c:v>2013</c:v>
                </c:pt>
                <c:pt idx="3">
                  <c:v>2014</c:v>
                </c:pt>
              </c:numCache>
            </c:numRef>
          </c:cat>
          <c:val>
            <c:numRef>
              <c:f>'[Microsoft Word 中的图表]Sheet1'!$D$2:$D$5</c:f>
              <c:numCache>
                <c:formatCode>General</c:formatCode>
                <c:ptCount val="4"/>
                <c:pt idx="0">
                  <c:v>0</c:v>
                </c:pt>
                <c:pt idx="1">
                  <c:v>13</c:v>
                </c:pt>
                <c:pt idx="2">
                  <c:v>7</c:v>
                </c:pt>
                <c:pt idx="3">
                  <c:v>14</c:v>
                </c:pt>
              </c:numCache>
            </c:numRef>
          </c:val>
        </c:ser>
        <c:ser>
          <c:idx val="3"/>
          <c:order val="3"/>
          <c:tx>
            <c:strRef>
              <c:f>'[Microsoft Word 中的图表]Sheet1'!$E$1</c:f>
              <c:strCache>
                <c:ptCount val="1"/>
                <c:pt idx="0">
                  <c:v>逻辑问题</c:v>
                </c:pt>
              </c:strCache>
            </c:strRef>
          </c:tx>
          <c:invertIfNegative val="0"/>
          <c:cat>
            <c:numRef>
              <c:f>'[Microsoft Word 中的图表]Sheet1'!$A$2:$A$5</c:f>
              <c:numCache>
                <c:formatCode>General</c:formatCode>
                <c:ptCount val="4"/>
                <c:pt idx="0">
                  <c:v>2011</c:v>
                </c:pt>
                <c:pt idx="1">
                  <c:v>2012</c:v>
                </c:pt>
                <c:pt idx="2">
                  <c:v>2013</c:v>
                </c:pt>
                <c:pt idx="3">
                  <c:v>2014</c:v>
                </c:pt>
              </c:numCache>
            </c:numRef>
          </c:cat>
          <c:val>
            <c:numRef>
              <c:f>'[Microsoft Word 中的图表]Sheet1'!$E$2:$E$5</c:f>
              <c:numCache>
                <c:formatCode>General</c:formatCode>
                <c:ptCount val="4"/>
                <c:pt idx="0">
                  <c:v>18</c:v>
                </c:pt>
                <c:pt idx="1">
                  <c:v>26</c:v>
                </c:pt>
                <c:pt idx="2">
                  <c:v>34</c:v>
                </c:pt>
                <c:pt idx="3">
                  <c:v>22</c:v>
                </c:pt>
              </c:numCache>
            </c:numRef>
          </c:val>
        </c:ser>
        <c:dLbls>
          <c:showLegendKey val="0"/>
          <c:showVal val="0"/>
          <c:showCatName val="0"/>
          <c:showSerName val="0"/>
          <c:showPercent val="0"/>
          <c:showBubbleSize val="0"/>
        </c:dLbls>
        <c:gapWidth val="150"/>
        <c:overlap val="100"/>
        <c:axId val="286010144"/>
        <c:axId val="286010704"/>
      </c:barChart>
      <c:catAx>
        <c:axId val="286010144"/>
        <c:scaling>
          <c:orientation val="minMax"/>
        </c:scaling>
        <c:delete val="0"/>
        <c:axPos val="b"/>
        <c:numFmt formatCode="General" sourceLinked="1"/>
        <c:majorTickMark val="out"/>
        <c:minorTickMark val="none"/>
        <c:tickLblPos val="nextTo"/>
        <c:crossAx val="286010704"/>
        <c:crosses val="autoZero"/>
        <c:auto val="1"/>
        <c:lblAlgn val="ctr"/>
        <c:lblOffset val="100"/>
        <c:noMultiLvlLbl val="0"/>
      </c:catAx>
      <c:valAx>
        <c:axId val="286010704"/>
        <c:scaling>
          <c:orientation val="minMax"/>
        </c:scaling>
        <c:delete val="0"/>
        <c:axPos val="l"/>
        <c:majorGridlines/>
        <c:numFmt formatCode="0%" sourceLinked="1"/>
        <c:majorTickMark val="out"/>
        <c:minorTickMark val="none"/>
        <c:tickLblPos val="nextTo"/>
        <c:crossAx val="286010144"/>
        <c:crosses val="autoZero"/>
        <c:crossBetween val="between"/>
      </c:valAx>
    </c:plotArea>
    <c:legend>
      <c:legendPos val="r"/>
      <c:layout>
        <c:manualLayout>
          <c:xMode val="edge"/>
          <c:yMode val="edge"/>
          <c:x val="0.82504308836395501"/>
          <c:y val="4.5528579760863198E-2"/>
          <c:w val="0.15829024496937899"/>
          <c:h val="0.92283172936716196"/>
        </c:manualLayout>
      </c:layout>
      <c:overlay val="0"/>
      <c:txPr>
        <a:bodyPr/>
        <a:lstStyle/>
        <a:p>
          <a:pPr>
            <a:defRPr sz="1050" b="1">
              <a:latin typeface="微软雅黑" panose="020B0503020204020204" pitchFamily="34" charset="-122"/>
              <a:ea typeface="微软雅黑" panose="020B0503020204020204" pitchFamily="34" charset="-122"/>
            </a:defRPr>
          </a:pPr>
          <a:endParaRPr lang="zh-CN"/>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percentStacked"/>
        <c:varyColors val="0"/>
        <c:ser>
          <c:idx val="0"/>
          <c:order val="0"/>
          <c:tx>
            <c:strRef>
              <c:f>'[Microsoft Word 中的图表]Sheet1'!$B$1</c:f>
              <c:strCache>
                <c:ptCount val="1"/>
                <c:pt idx="0">
                  <c:v>SQL注入</c:v>
                </c:pt>
              </c:strCache>
            </c:strRef>
          </c:tx>
          <c:invertIfNegative val="0"/>
          <c:cat>
            <c:numRef>
              <c:f>'[Microsoft Word 中的图表]Sheet1'!$A$2:$A$5</c:f>
              <c:numCache>
                <c:formatCode>General</c:formatCode>
                <c:ptCount val="4"/>
                <c:pt idx="0">
                  <c:v>2011</c:v>
                </c:pt>
                <c:pt idx="1">
                  <c:v>2012</c:v>
                </c:pt>
                <c:pt idx="2">
                  <c:v>2013</c:v>
                </c:pt>
                <c:pt idx="3">
                  <c:v>2014</c:v>
                </c:pt>
              </c:numCache>
            </c:numRef>
          </c:cat>
          <c:val>
            <c:numRef>
              <c:f>'[Microsoft Word 中的图表]Sheet1'!$B$2:$B$5</c:f>
              <c:numCache>
                <c:formatCode>General</c:formatCode>
                <c:ptCount val="4"/>
                <c:pt idx="0">
                  <c:v>2</c:v>
                </c:pt>
                <c:pt idx="1">
                  <c:v>6</c:v>
                </c:pt>
                <c:pt idx="2">
                  <c:v>1</c:v>
                </c:pt>
                <c:pt idx="3">
                  <c:v>8</c:v>
                </c:pt>
              </c:numCache>
            </c:numRef>
          </c:val>
        </c:ser>
        <c:ser>
          <c:idx val="1"/>
          <c:order val="1"/>
          <c:tx>
            <c:strRef>
              <c:f>'[Microsoft Word 中的图表]Sheet1'!$C$1</c:f>
              <c:strCache>
                <c:ptCount val="1"/>
                <c:pt idx="0">
                  <c:v>XSS</c:v>
                </c:pt>
              </c:strCache>
            </c:strRef>
          </c:tx>
          <c:invertIfNegative val="0"/>
          <c:cat>
            <c:numRef>
              <c:f>'[Microsoft Word 中的图表]Sheet1'!$A$2:$A$5</c:f>
              <c:numCache>
                <c:formatCode>General</c:formatCode>
                <c:ptCount val="4"/>
                <c:pt idx="0">
                  <c:v>2011</c:v>
                </c:pt>
                <c:pt idx="1">
                  <c:v>2012</c:v>
                </c:pt>
                <c:pt idx="2">
                  <c:v>2013</c:v>
                </c:pt>
                <c:pt idx="3">
                  <c:v>2014</c:v>
                </c:pt>
              </c:numCache>
            </c:numRef>
          </c:cat>
          <c:val>
            <c:numRef>
              <c:f>'[Microsoft Word 中的图表]Sheet1'!$C$2:$C$5</c:f>
              <c:numCache>
                <c:formatCode>General</c:formatCode>
                <c:ptCount val="4"/>
                <c:pt idx="0">
                  <c:v>57</c:v>
                </c:pt>
                <c:pt idx="1">
                  <c:v>47</c:v>
                </c:pt>
                <c:pt idx="2">
                  <c:v>38</c:v>
                </c:pt>
                <c:pt idx="3">
                  <c:v>35</c:v>
                </c:pt>
              </c:numCache>
            </c:numRef>
          </c:val>
        </c:ser>
        <c:ser>
          <c:idx val="2"/>
          <c:order val="2"/>
          <c:tx>
            <c:strRef>
              <c:f>'[Microsoft Word 中的图表]Sheet1'!$D$1</c:f>
              <c:strCache>
                <c:ptCount val="1"/>
                <c:pt idx="0">
                  <c:v>信息泄漏</c:v>
                </c:pt>
              </c:strCache>
            </c:strRef>
          </c:tx>
          <c:invertIfNegative val="0"/>
          <c:cat>
            <c:numRef>
              <c:f>'[Microsoft Word 中的图表]Sheet1'!$A$2:$A$5</c:f>
              <c:numCache>
                <c:formatCode>General</c:formatCode>
                <c:ptCount val="4"/>
                <c:pt idx="0">
                  <c:v>2011</c:v>
                </c:pt>
                <c:pt idx="1">
                  <c:v>2012</c:v>
                </c:pt>
                <c:pt idx="2">
                  <c:v>2013</c:v>
                </c:pt>
                <c:pt idx="3">
                  <c:v>2014</c:v>
                </c:pt>
              </c:numCache>
            </c:numRef>
          </c:cat>
          <c:val>
            <c:numRef>
              <c:f>'[Microsoft Word 中的图表]Sheet1'!$D$2:$D$5</c:f>
              <c:numCache>
                <c:formatCode>General</c:formatCode>
                <c:ptCount val="4"/>
                <c:pt idx="0">
                  <c:v>10</c:v>
                </c:pt>
                <c:pt idx="1">
                  <c:v>4</c:v>
                </c:pt>
                <c:pt idx="2">
                  <c:v>8</c:v>
                </c:pt>
                <c:pt idx="3">
                  <c:v>6</c:v>
                </c:pt>
              </c:numCache>
            </c:numRef>
          </c:val>
        </c:ser>
        <c:ser>
          <c:idx val="3"/>
          <c:order val="3"/>
          <c:tx>
            <c:strRef>
              <c:f>'[Microsoft Word 中的图表]Sheet1'!$E$1</c:f>
              <c:strCache>
                <c:ptCount val="1"/>
                <c:pt idx="0">
                  <c:v>逻辑问题</c:v>
                </c:pt>
              </c:strCache>
            </c:strRef>
          </c:tx>
          <c:invertIfNegative val="0"/>
          <c:cat>
            <c:numRef>
              <c:f>'[Microsoft Word 中的图表]Sheet1'!$A$2:$A$5</c:f>
              <c:numCache>
                <c:formatCode>General</c:formatCode>
                <c:ptCount val="4"/>
                <c:pt idx="0">
                  <c:v>2011</c:v>
                </c:pt>
                <c:pt idx="1">
                  <c:v>2012</c:v>
                </c:pt>
                <c:pt idx="2">
                  <c:v>2013</c:v>
                </c:pt>
                <c:pt idx="3">
                  <c:v>2014</c:v>
                </c:pt>
              </c:numCache>
            </c:numRef>
          </c:cat>
          <c:val>
            <c:numRef>
              <c:f>'[Microsoft Word 中的图表]Sheet1'!$E$2:$E$5</c:f>
              <c:numCache>
                <c:formatCode>General</c:formatCode>
                <c:ptCount val="4"/>
                <c:pt idx="0">
                  <c:v>6</c:v>
                </c:pt>
                <c:pt idx="1">
                  <c:v>26</c:v>
                </c:pt>
                <c:pt idx="2">
                  <c:v>19</c:v>
                </c:pt>
                <c:pt idx="3">
                  <c:v>14</c:v>
                </c:pt>
              </c:numCache>
            </c:numRef>
          </c:val>
        </c:ser>
        <c:dLbls>
          <c:showLegendKey val="0"/>
          <c:showVal val="0"/>
          <c:showCatName val="0"/>
          <c:showSerName val="0"/>
          <c:showPercent val="0"/>
          <c:showBubbleSize val="0"/>
        </c:dLbls>
        <c:gapWidth val="150"/>
        <c:overlap val="100"/>
        <c:axId val="218973104"/>
        <c:axId val="218973664"/>
      </c:barChart>
      <c:catAx>
        <c:axId val="218973104"/>
        <c:scaling>
          <c:orientation val="minMax"/>
        </c:scaling>
        <c:delete val="0"/>
        <c:axPos val="b"/>
        <c:numFmt formatCode="General" sourceLinked="1"/>
        <c:majorTickMark val="out"/>
        <c:minorTickMark val="none"/>
        <c:tickLblPos val="nextTo"/>
        <c:crossAx val="218973664"/>
        <c:crosses val="autoZero"/>
        <c:auto val="1"/>
        <c:lblAlgn val="ctr"/>
        <c:lblOffset val="100"/>
        <c:noMultiLvlLbl val="0"/>
      </c:catAx>
      <c:valAx>
        <c:axId val="218973664"/>
        <c:scaling>
          <c:orientation val="minMax"/>
        </c:scaling>
        <c:delete val="0"/>
        <c:axPos val="l"/>
        <c:majorGridlines/>
        <c:numFmt formatCode="0%" sourceLinked="1"/>
        <c:majorTickMark val="out"/>
        <c:minorTickMark val="none"/>
        <c:tickLblPos val="nextTo"/>
        <c:crossAx val="218973104"/>
        <c:crosses val="autoZero"/>
        <c:crossBetween val="between"/>
      </c:valAx>
    </c:plotArea>
    <c:legend>
      <c:legendPos val="r"/>
      <c:layout>
        <c:manualLayout>
          <c:xMode val="edge"/>
          <c:yMode val="edge"/>
          <c:x val="0.85115712154685697"/>
          <c:y val="4.5270765892251097E-2"/>
          <c:w val="0.13445438924451"/>
          <c:h val="0.90945815988404299"/>
        </c:manualLayout>
      </c:layout>
      <c:overlay val="0"/>
      <c:txPr>
        <a:bodyPr/>
        <a:lstStyle/>
        <a:p>
          <a:pPr>
            <a:defRPr sz="1050" b="1">
              <a:latin typeface="微软雅黑" panose="020B0503020204020204" pitchFamily="34" charset="-122"/>
              <a:ea typeface="微软雅黑" panose="020B0503020204020204" pitchFamily="34" charset="-122"/>
            </a:defRPr>
          </a:pPr>
          <a:endParaRPr lang="zh-CN"/>
        </a:p>
      </c:txPr>
    </c:legend>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percentStacked"/>
        <c:varyColors val="0"/>
        <c:ser>
          <c:idx val="0"/>
          <c:order val="0"/>
          <c:tx>
            <c:strRef>
              <c:f>'[Microsoft Word 中的图表]Sheet1'!$B$1</c:f>
              <c:strCache>
                <c:ptCount val="1"/>
                <c:pt idx="0">
                  <c:v>SQL注入</c:v>
                </c:pt>
              </c:strCache>
            </c:strRef>
          </c:tx>
          <c:invertIfNegative val="0"/>
          <c:cat>
            <c:numRef>
              <c:f>'[Microsoft Word 中的图表]Sheet1'!$A$2:$A$5</c:f>
              <c:numCache>
                <c:formatCode>General</c:formatCode>
                <c:ptCount val="4"/>
                <c:pt idx="0">
                  <c:v>2011</c:v>
                </c:pt>
                <c:pt idx="1">
                  <c:v>2012</c:v>
                </c:pt>
                <c:pt idx="2">
                  <c:v>2013</c:v>
                </c:pt>
                <c:pt idx="3">
                  <c:v>2014</c:v>
                </c:pt>
              </c:numCache>
            </c:numRef>
          </c:cat>
          <c:val>
            <c:numRef>
              <c:f>'[Microsoft Word 中的图表]Sheet1'!$B$2:$B$5</c:f>
              <c:numCache>
                <c:formatCode>General</c:formatCode>
                <c:ptCount val="4"/>
                <c:pt idx="0">
                  <c:v>12</c:v>
                </c:pt>
                <c:pt idx="1">
                  <c:v>1</c:v>
                </c:pt>
                <c:pt idx="2">
                  <c:v>1</c:v>
                </c:pt>
                <c:pt idx="3">
                  <c:v>2</c:v>
                </c:pt>
              </c:numCache>
            </c:numRef>
          </c:val>
        </c:ser>
        <c:ser>
          <c:idx val="1"/>
          <c:order val="1"/>
          <c:tx>
            <c:strRef>
              <c:f>'[Microsoft Word 中的图表]Sheet1'!$C$1</c:f>
              <c:strCache>
                <c:ptCount val="1"/>
                <c:pt idx="0">
                  <c:v>XSS</c:v>
                </c:pt>
              </c:strCache>
            </c:strRef>
          </c:tx>
          <c:invertIfNegative val="0"/>
          <c:cat>
            <c:numRef>
              <c:f>'[Microsoft Word 中的图表]Sheet1'!$A$2:$A$5</c:f>
              <c:numCache>
                <c:formatCode>General</c:formatCode>
                <c:ptCount val="4"/>
                <c:pt idx="0">
                  <c:v>2011</c:v>
                </c:pt>
                <c:pt idx="1">
                  <c:v>2012</c:v>
                </c:pt>
                <c:pt idx="2">
                  <c:v>2013</c:v>
                </c:pt>
                <c:pt idx="3">
                  <c:v>2014</c:v>
                </c:pt>
              </c:numCache>
            </c:numRef>
          </c:cat>
          <c:val>
            <c:numRef>
              <c:f>'[Microsoft Word 中的图表]Sheet1'!$C$2:$C$5</c:f>
              <c:numCache>
                <c:formatCode>General</c:formatCode>
                <c:ptCount val="4"/>
                <c:pt idx="0">
                  <c:v>18</c:v>
                </c:pt>
                <c:pt idx="1">
                  <c:v>26</c:v>
                </c:pt>
                <c:pt idx="2">
                  <c:v>34</c:v>
                </c:pt>
                <c:pt idx="3">
                  <c:v>14</c:v>
                </c:pt>
              </c:numCache>
            </c:numRef>
          </c:val>
        </c:ser>
        <c:ser>
          <c:idx val="2"/>
          <c:order val="2"/>
          <c:tx>
            <c:strRef>
              <c:f>'[Microsoft Word 中的图表]Sheet1'!$D$1</c:f>
              <c:strCache>
                <c:ptCount val="1"/>
                <c:pt idx="0">
                  <c:v>信息泄漏</c:v>
                </c:pt>
              </c:strCache>
            </c:strRef>
          </c:tx>
          <c:invertIfNegative val="0"/>
          <c:cat>
            <c:numRef>
              <c:f>'[Microsoft Word 中的图表]Sheet1'!$A$2:$A$5</c:f>
              <c:numCache>
                <c:formatCode>General</c:formatCode>
                <c:ptCount val="4"/>
                <c:pt idx="0">
                  <c:v>2011</c:v>
                </c:pt>
                <c:pt idx="1">
                  <c:v>2012</c:v>
                </c:pt>
                <c:pt idx="2">
                  <c:v>2013</c:v>
                </c:pt>
                <c:pt idx="3">
                  <c:v>2014</c:v>
                </c:pt>
              </c:numCache>
            </c:numRef>
          </c:cat>
          <c:val>
            <c:numRef>
              <c:f>'[Microsoft Word 中的图表]Sheet1'!$D$2:$D$5</c:f>
              <c:numCache>
                <c:formatCode>General</c:formatCode>
                <c:ptCount val="4"/>
                <c:pt idx="0">
                  <c:v>12</c:v>
                </c:pt>
                <c:pt idx="1">
                  <c:v>9</c:v>
                </c:pt>
                <c:pt idx="2">
                  <c:v>5</c:v>
                </c:pt>
                <c:pt idx="3">
                  <c:v>1</c:v>
                </c:pt>
              </c:numCache>
            </c:numRef>
          </c:val>
        </c:ser>
        <c:ser>
          <c:idx val="3"/>
          <c:order val="3"/>
          <c:tx>
            <c:strRef>
              <c:f>'[Microsoft Word 中的图表]Sheet1'!$E$1</c:f>
              <c:strCache>
                <c:ptCount val="1"/>
                <c:pt idx="0">
                  <c:v>逻辑问题</c:v>
                </c:pt>
              </c:strCache>
            </c:strRef>
          </c:tx>
          <c:invertIfNegative val="0"/>
          <c:cat>
            <c:numRef>
              <c:f>'[Microsoft Word 中的图表]Sheet1'!$A$2:$A$5</c:f>
              <c:numCache>
                <c:formatCode>General</c:formatCode>
                <c:ptCount val="4"/>
                <c:pt idx="0">
                  <c:v>2011</c:v>
                </c:pt>
                <c:pt idx="1">
                  <c:v>2012</c:v>
                </c:pt>
                <c:pt idx="2">
                  <c:v>2013</c:v>
                </c:pt>
                <c:pt idx="3">
                  <c:v>2014</c:v>
                </c:pt>
              </c:numCache>
            </c:numRef>
          </c:cat>
          <c:val>
            <c:numRef>
              <c:f>'[Microsoft Word 中的图表]Sheet1'!$E$2:$E$5</c:f>
              <c:numCache>
                <c:formatCode>General</c:formatCode>
                <c:ptCount val="4"/>
                <c:pt idx="0">
                  <c:v>18</c:v>
                </c:pt>
                <c:pt idx="1">
                  <c:v>28</c:v>
                </c:pt>
                <c:pt idx="2">
                  <c:v>29</c:v>
                </c:pt>
                <c:pt idx="3">
                  <c:v>36</c:v>
                </c:pt>
              </c:numCache>
            </c:numRef>
          </c:val>
        </c:ser>
        <c:dLbls>
          <c:showLegendKey val="0"/>
          <c:showVal val="0"/>
          <c:showCatName val="0"/>
          <c:showSerName val="0"/>
          <c:showPercent val="0"/>
          <c:showBubbleSize val="0"/>
        </c:dLbls>
        <c:gapWidth val="150"/>
        <c:overlap val="100"/>
        <c:axId val="286031744"/>
        <c:axId val="286032304"/>
      </c:barChart>
      <c:catAx>
        <c:axId val="286031744"/>
        <c:scaling>
          <c:orientation val="minMax"/>
        </c:scaling>
        <c:delete val="0"/>
        <c:axPos val="b"/>
        <c:numFmt formatCode="General" sourceLinked="1"/>
        <c:majorTickMark val="out"/>
        <c:minorTickMark val="none"/>
        <c:tickLblPos val="nextTo"/>
        <c:crossAx val="286032304"/>
        <c:crosses val="autoZero"/>
        <c:auto val="1"/>
        <c:lblAlgn val="ctr"/>
        <c:lblOffset val="100"/>
        <c:noMultiLvlLbl val="0"/>
      </c:catAx>
      <c:valAx>
        <c:axId val="286032304"/>
        <c:scaling>
          <c:orientation val="minMax"/>
        </c:scaling>
        <c:delete val="0"/>
        <c:axPos val="l"/>
        <c:majorGridlines/>
        <c:numFmt formatCode="0%" sourceLinked="1"/>
        <c:majorTickMark val="out"/>
        <c:minorTickMark val="none"/>
        <c:tickLblPos val="nextTo"/>
        <c:crossAx val="286031744"/>
        <c:crosses val="autoZero"/>
        <c:crossBetween val="between"/>
      </c:valAx>
    </c:plotArea>
    <c:legend>
      <c:legendPos val="r"/>
      <c:layout>
        <c:manualLayout>
          <c:xMode val="edge"/>
          <c:yMode val="edge"/>
          <c:x val="0.82504308836395501"/>
          <c:y val="4.5528579760863198E-2"/>
          <c:w val="0.15829024496937899"/>
          <c:h val="0.92283172936716196"/>
        </c:manualLayout>
      </c:layout>
      <c:overlay val="0"/>
      <c:txPr>
        <a:bodyPr/>
        <a:lstStyle/>
        <a:p>
          <a:pPr>
            <a:defRPr sz="1050" b="1">
              <a:latin typeface="微软雅黑" panose="020B0503020204020204" pitchFamily="34" charset="-122"/>
              <a:ea typeface="微软雅黑" panose="020B0503020204020204" pitchFamily="34" charset="-122"/>
            </a:defRPr>
          </a:pPr>
          <a:endParaRPr lang="zh-CN"/>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percentStacked"/>
        <c:varyColors val="0"/>
        <c:ser>
          <c:idx val="0"/>
          <c:order val="0"/>
          <c:tx>
            <c:strRef>
              <c:f>'[Microsoft Word 中的图表]Sheet1'!$B$1</c:f>
              <c:strCache>
                <c:ptCount val="1"/>
                <c:pt idx="0">
                  <c:v>SQL注入</c:v>
                </c:pt>
              </c:strCache>
            </c:strRef>
          </c:tx>
          <c:invertIfNegative val="0"/>
          <c:cat>
            <c:numRef>
              <c:f>'[Microsoft Word 中的图表]Sheet1'!$A$2:$A$5</c:f>
              <c:numCache>
                <c:formatCode>General</c:formatCode>
                <c:ptCount val="4"/>
                <c:pt idx="0">
                  <c:v>2011</c:v>
                </c:pt>
                <c:pt idx="1">
                  <c:v>2012</c:v>
                </c:pt>
                <c:pt idx="2">
                  <c:v>2013</c:v>
                </c:pt>
                <c:pt idx="3">
                  <c:v>2014</c:v>
                </c:pt>
              </c:numCache>
            </c:numRef>
          </c:cat>
          <c:val>
            <c:numRef>
              <c:f>'[Microsoft Word 中的图表]Sheet1'!$B$2:$B$5</c:f>
              <c:numCache>
                <c:formatCode>General</c:formatCode>
                <c:ptCount val="4"/>
                <c:pt idx="0">
                  <c:v>28</c:v>
                </c:pt>
                <c:pt idx="1">
                  <c:v>27</c:v>
                </c:pt>
                <c:pt idx="2">
                  <c:v>29</c:v>
                </c:pt>
                <c:pt idx="3">
                  <c:v>32</c:v>
                </c:pt>
              </c:numCache>
            </c:numRef>
          </c:val>
        </c:ser>
        <c:ser>
          <c:idx val="1"/>
          <c:order val="1"/>
          <c:tx>
            <c:strRef>
              <c:f>'[Microsoft Word 中的图表]Sheet1'!$C$1</c:f>
              <c:strCache>
                <c:ptCount val="1"/>
                <c:pt idx="0">
                  <c:v>XSS</c:v>
                </c:pt>
              </c:strCache>
            </c:strRef>
          </c:tx>
          <c:invertIfNegative val="0"/>
          <c:cat>
            <c:numRef>
              <c:f>'[Microsoft Word 中的图表]Sheet1'!$A$2:$A$5</c:f>
              <c:numCache>
                <c:formatCode>General</c:formatCode>
                <c:ptCount val="4"/>
                <c:pt idx="0">
                  <c:v>2011</c:v>
                </c:pt>
                <c:pt idx="1">
                  <c:v>2012</c:v>
                </c:pt>
                <c:pt idx="2">
                  <c:v>2013</c:v>
                </c:pt>
                <c:pt idx="3">
                  <c:v>2014</c:v>
                </c:pt>
              </c:numCache>
            </c:numRef>
          </c:cat>
          <c:val>
            <c:numRef>
              <c:f>'[Microsoft Word 中的图表]Sheet1'!$C$2:$C$5</c:f>
              <c:numCache>
                <c:formatCode>General</c:formatCode>
                <c:ptCount val="4"/>
                <c:pt idx="0">
                  <c:v>32</c:v>
                </c:pt>
                <c:pt idx="1">
                  <c:v>29</c:v>
                </c:pt>
                <c:pt idx="2">
                  <c:v>34</c:v>
                </c:pt>
                <c:pt idx="3">
                  <c:v>24</c:v>
                </c:pt>
              </c:numCache>
            </c:numRef>
          </c:val>
        </c:ser>
        <c:ser>
          <c:idx val="2"/>
          <c:order val="2"/>
          <c:tx>
            <c:strRef>
              <c:f>'[Microsoft Word 中的图表]Sheet1'!$D$1</c:f>
              <c:strCache>
                <c:ptCount val="1"/>
                <c:pt idx="0">
                  <c:v>信息泄漏</c:v>
                </c:pt>
              </c:strCache>
            </c:strRef>
          </c:tx>
          <c:invertIfNegative val="0"/>
          <c:cat>
            <c:numRef>
              <c:f>'[Microsoft Word 中的图表]Sheet1'!$A$2:$A$5</c:f>
              <c:numCache>
                <c:formatCode>General</c:formatCode>
                <c:ptCount val="4"/>
                <c:pt idx="0">
                  <c:v>2011</c:v>
                </c:pt>
                <c:pt idx="1">
                  <c:v>2012</c:v>
                </c:pt>
                <c:pt idx="2">
                  <c:v>2013</c:v>
                </c:pt>
                <c:pt idx="3">
                  <c:v>2014</c:v>
                </c:pt>
              </c:numCache>
            </c:numRef>
          </c:cat>
          <c:val>
            <c:numRef>
              <c:f>'[Microsoft Word 中的图表]Sheet1'!$D$2:$D$5</c:f>
              <c:numCache>
                <c:formatCode>General</c:formatCode>
                <c:ptCount val="4"/>
                <c:pt idx="0">
                  <c:v>10</c:v>
                </c:pt>
                <c:pt idx="1">
                  <c:v>11</c:v>
                </c:pt>
                <c:pt idx="2">
                  <c:v>5</c:v>
                </c:pt>
                <c:pt idx="3">
                  <c:v>4</c:v>
                </c:pt>
              </c:numCache>
            </c:numRef>
          </c:val>
        </c:ser>
        <c:ser>
          <c:idx val="3"/>
          <c:order val="3"/>
          <c:tx>
            <c:strRef>
              <c:f>'[Microsoft Word 中的图表]Sheet1'!$E$1</c:f>
              <c:strCache>
                <c:ptCount val="1"/>
                <c:pt idx="0">
                  <c:v>逻辑问题</c:v>
                </c:pt>
              </c:strCache>
            </c:strRef>
          </c:tx>
          <c:invertIfNegative val="0"/>
          <c:cat>
            <c:numRef>
              <c:f>'[Microsoft Word 中的图表]Sheet1'!$A$2:$A$5</c:f>
              <c:numCache>
                <c:formatCode>General</c:formatCode>
                <c:ptCount val="4"/>
                <c:pt idx="0">
                  <c:v>2011</c:v>
                </c:pt>
                <c:pt idx="1">
                  <c:v>2012</c:v>
                </c:pt>
                <c:pt idx="2">
                  <c:v>2013</c:v>
                </c:pt>
                <c:pt idx="3">
                  <c:v>2014</c:v>
                </c:pt>
              </c:numCache>
            </c:numRef>
          </c:cat>
          <c:val>
            <c:numRef>
              <c:f>'[Microsoft Word 中的图表]Sheet1'!$E$2:$E$5</c:f>
              <c:numCache>
                <c:formatCode>General</c:formatCode>
                <c:ptCount val="4"/>
                <c:pt idx="0">
                  <c:v>7</c:v>
                </c:pt>
                <c:pt idx="1">
                  <c:v>5</c:v>
                </c:pt>
                <c:pt idx="2">
                  <c:v>7</c:v>
                </c:pt>
                <c:pt idx="3">
                  <c:v>11</c:v>
                </c:pt>
              </c:numCache>
            </c:numRef>
          </c:val>
        </c:ser>
        <c:dLbls>
          <c:showLegendKey val="0"/>
          <c:showVal val="0"/>
          <c:showCatName val="0"/>
          <c:showSerName val="0"/>
          <c:showPercent val="0"/>
          <c:showBubbleSize val="0"/>
        </c:dLbls>
        <c:gapWidth val="150"/>
        <c:overlap val="100"/>
        <c:axId val="292385008"/>
        <c:axId val="292385568"/>
      </c:barChart>
      <c:catAx>
        <c:axId val="292385008"/>
        <c:scaling>
          <c:orientation val="minMax"/>
        </c:scaling>
        <c:delete val="0"/>
        <c:axPos val="b"/>
        <c:numFmt formatCode="General" sourceLinked="1"/>
        <c:majorTickMark val="out"/>
        <c:minorTickMark val="none"/>
        <c:tickLblPos val="nextTo"/>
        <c:crossAx val="292385568"/>
        <c:crosses val="autoZero"/>
        <c:auto val="1"/>
        <c:lblAlgn val="ctr"/>
        <c:lblOffset val="100"/>
        <c:noMultiLvlLbl val="0"/>
      </c:catAx>
      <c:valAx>
        <c:axId val="292385568"/>
        <c:scaling>
          <c:orientation val="minMax"/>
        </c:scaling>
        <c:delete val="0"/>
        <c:axPos val="l"/>
        <c:majorGridlines/>
        <c:numFmt formatCode="0%" sourceLinked="1"/>
        <c:majorTickMark val="out"/>
        <c:minorTickMark val="none"/>
        <c:tickLblPos val="nextTo"/>
        <c:crossAx val="292385008"/>
        <c:crosses val="autoZero"/>
        <c:crossBetween val="between"/>
      </c:valAx>
    </c:plotArea>
    <c:legend>
      <c:legendPos val="r"/>
      <c:layout>
        <c:manualLayout>
          <c:xMode val="edge"/>
          <c:yMode val="edge"/>
          <c:x val="0.82504308836395501"/>
          <c:y val="4.5528579760863198E-2"/>
          <c:w val="0.15829024496937899"/>
          <c:h val="0.92283172936716196"/>
        </c:manualLayout>
      </c:layout>
      <c:overlay val="0"/>
      <c:txPr>
        <a:bodyPr/>
        <a:lstStyle/>
        <a:p>
          <a:pPr>
            <a:defRPr sz="1050" b="1">
              <a:latin typeface="微软雅黑" panose="020B0503020204020204" pitchFamily="34" charset="-122"/>
              <a:ea typeface="微软雅黑" panose="020B0503020204020204" pitchFamily="34" charset="-122"/>
            </a:defRPr>
          </a:pPr>
          <a:endParaRPr lang="zh-CN"/>
        </a:p>
      </c:txPr>
    </c:legend>
    <c:plotVisOnly val="1"/>
    <c:dispBlanksAs val="gap"/>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45A740-9444-4790-98FD-76D656A7DF56}" type="doc">
      <dgm:prSet loTypeId="urn:microsoft.com/office/officeart/2009/3/layout/StepUpProcess" loCatId="process" qsTypeId="urn:microsoft.com/office/officeart/2005/8/quickstyle/simple3" qsCatId="simple" csTypeId="urn:microsoft.com/office/officeart/2005/8/colors/accent1_2" csCatId="accent1" phldr="1"/>
      <dgm:spPr/>
      <dgm:t>
        <a:bodyPr/>
        <a:lstStyle/>
        <a:p>
          <a:endParaRPr lang="zh-CN" altLang="en-US"/>
        </a:p>
      </dgm:t>
    </dgm:pt>
    <dgm:pt modelId="{FF190A5C-946D-4154-AC3C-581D73939E38}">
      <dgm:prSet phldrT="[文本]" custT="1"/>
      <dgm:spPr/>
      <dgm:t>
        <a:bodyPr/>
        <a:lstStyle/>
        <a:p>
          <a:r>
            <a:rPr lang="en-US" altLang="zh-CN" sz="2000" b="0" dirty="0" smtClean="0">
              <a:solidFill>
                <a:schemeClr val="accent1">
                  <a:lumMod val="50000"/>
                </a:schemeClr>
              </a:solidFill>
              <a:latin typeface="微软雅黑" panose="020B0503020204020204" pitchFamily="34" charset="-122"/>
              <a:ea typeface="微软雅黑" panose="020B0503020204020204" pitchFamily="34" charset="-122"/>
            </a:rPr>
            <a:t>SQL</a:t>
          </a:r>
          <a:r>
            <a:rPr lang="zh-CN" altLang="en-US" sz="2000" b="0" dirty="0" smtClean="0">
              <a:solidFill>
                <a:schemeClr val="accent1">
                  <a:lumMod val="50000"/>
                </a:schemeClr>
              </a:solidFill>
              <a:latin typeface="微软雅黑" panose="020B0503020204020204" pitchFamily="34" charset="-122"/>
              <a:ea typeface="微软雅黑" panose="020B0503020204020204" pitchFamily="34" charset="-122"/>
            </a:rPr>
            <a:t>注入，弱口令，远程溢出</a:t>
          </a:r>
          <a:endParaRPr lang="zh-CN" altLang="en-US" sz="2000" b="0" dirty="0">
            <a:solidFill>
              <a:schemeClr val="accent1">
                <a:lumMod val="50000"/>
              </a:schemeClr>
            </a:solidFill>
            <a:latin typeface="微软雅黑" panose="020B0503020204020204" pitchFamily="34" charset="-122"/>
            <a:ea typeface="微软雅黑" panose="020B0503020204020204" pitchFamily="34" charset="-122"/>
          </a:endParaRPr>
        </a:p>
      </dgm:t>
    </dgm:pt>
    <dgm:pt modelId="{70A105CB-36D2-45B1-9D03-9A4EEB3C126D}" type="parTrans" cxnId="{739CAC7A-AEEC-4C76-B572-BC2B1403C8D0}">
      <dgm:prSet/>
      <dgm:spPr/>
      <dgm:t>
        <a:bodyPr/>
        <a:lstStyle/>
        <a:p>
          <a:endParaRPr lang="zh-CN" altLang="en-US"/>
        </a:p>
      </dgm:t>
    </dgm:pt>
    <dgm:pt modelId="{81812932-919A-4BB0-82E9-CCA58E53F963}" type="sibTrans" cxnId="{739CAC7A-AEEC-4C76-B572-BC2B1403C8D0}">
      <dgm:prSet/>
      <dgm:spPr/>
      <dgm:t>
        <a:bodyPr/>
        <a:lstStyle/>
        <a:p>
          <a:endParaRPr lang="zh-CN" altLang="en-US"/>
        </a:p>
      </dgm:t>
    </dgm:pt>
    <dgm:pt modelId="{FF2EB63F-FE96-4F08-9013-5160EA679B6E}">
      <dgm:prSet phldrT="[文本]" custT="1"/>
      <dgm:spPr/>
      <dgm:t>
        <a:bodyPr/>
        <a:lstStyle/>
        <a:p>
          <a:r>
            <a:rPr lang="zh-CN" altLang="en-US" sz="2000" b="0" dirty="0" smtClean="0">
              <a:solidFill>
                <a:schemeClr val="accent1">
                  <a:lumMod val="50000"/>
                </a:schemeClr>
              </a:solidFill>
              <a:latin typeface="微软雅黑" panose="020B0503020204020204" pitchFamily="34" charset="-122"/>
              <a:ea typeface="微软雅黑" panose="020B0503020204020204" pitchFamily="34" charset="-122"/>
            </a:rPr>
            <a:t>文件上传，文件包含，越权</a:t>
          </a:r>
          <a:endParaRPr lang="zh-CN" altLang="en-US" sz="2000" b="0" dirty="0">
            <a:solidFill>
              <a:schemeClr val="accent1">
                <a:lumMod val="50000"/>
              </a:schemeClr>
            </a:solidFill>
            <a:latin typeface="微软雅黑" panose="020B0503020204020204" pitchFamily="34" charset="-122"/>
            <a:ea typeface="微软雅黑" panose="020B0503020204020204" pitchFamily="34" charset="-122"/>
          </a:endParaRPr>
        </a:p>
      </dgm:t>
    </dgm:pt>
    <dgm:pt modelId="{E28AECB3-4BBD-4DC9-B4DB-BF9998247829}" type="parTrans" cxnId="{F29F4F5F-6A90-496A-9230-664F0B1E212D}">
      <dgm:prSet/>
      <dgm:spPr/>
      <dgm:t>
        <a:bodyPr/>
        <a:lstStyle/>
        <a:p>
          <a:endParaRPr lang="zh-CN" altLang="en-US"/>
        </a:p>
      </dgm:t>
    </dgm:pt>
    <dgm:pt modelId="{E86FF3C0-DF2A-47D0-A10A-E403335AC543}" type="sibTrans" cxnId="{F29F4F5F-6A90-496A-9230-664F0B1E212D}">
      <dgm:prSet/>
      <dgm:spPr/>
      <dgm:t>
        <a:bodyPr/>
        <a:lstStyle/>
        <a:p>
          <a:endParaRPr lang="zh-CN" altLang="en-US"/>
        </a:p>
      </dgm:t>
    </dgm:pt>
    <dgm:pt modelId="{DE1D61CE-F0E1-4FDD-A068-DA173AC0AB88}">
      <dgm:prSet phldrT="[文本]" custT="1"/>
      <dgm:spPr/>
      <dgm:t>
        <a:bodyPr/>
        <a:lstStyle/>
        <a:p>
          <a:r>
            <a:rPr lang="en-US" altLang="zh-CN" sz="2000" b="0" dirty="0" smtClean="0">
              <a:solidFill>
                <a:schemeClr val="accent1">
                  <a:lumMod val="50000"/>
                </a:schemeClr>
              </a:solidFill>
              <a:latin typeface="微软雅黑" panose="020B0503020204020204" pitchFamily="34" charset="-122"/>
              <a:ea typeface="微软雅黑" panose="020B0503020204020204" pitchFamily="34" charset="-122"/>
            </a:rPr>
            <a:t>XSS</a:t>
          </a:r>
          <a:r>
            <a:rPr lang="zh-CN" altLang="en-US" sz="2000" b="0" dirty="0" smtClean="0">
              <a:solidFill>
                <a:schemeClr val="accent1">
                  <a:lumMod val="50000"/>
                </a:schemeClr>
              </a:solidFill>
              <a:latin typeface="微软雅黑" panose="020B0503020204020204" pitchFamily="34" charset="-122"/>
              <a:ea typeface="微软雅黑" panose="020B0503020204020204" pitchFamily="34" charset="-122"/>
            </a:rPr>
            <a:t>，逻辑漏洞，信息泄漏</a:t>
          </a:r>
          <a:endParaRPr lang="zh-CN" altLang="en-US" sz="2000" b="0" dirty="0">
            <a:solidFill>
              <a:schemeClr val="accent1">
                <a:lumMod val="50000"/>
              </a:schemeClr>
            </a:solidFill>
            <a:latin typeface="微软雅黑" panose="020B0503020204020204" pitchFamily="34" charset="-122"/>
            <a:ea typeface="微软雅黑" panose="020B0503020204020204" pitchFamily="34" charset="-122"/>
          </a:endParaRPr>
        </a:p>
      </dgm:t>
    </dgm:pt>
    <dgm:pt modelId="{E174EE0A-23BC-4AA4-ADF3-658A7A3122C3}" type="parTrans" cxnId="{E938B21E-1BC3-4374-BCE3-82D221F44BEA}">
      <dgm:prSet/>
      <dgm:spPr/>
      <dgm:t>
        <a:bodyPr/>
        <a:lstStyle/>
        <a:p>
          <a:endParaRPr lang="zh-CN" altLang="en-US"/>
        </a:p>
      </dgm:t>
    </dgm:pt>
    <dgm:pt modelId="{4EC758F2-A6ED-4512-B38B-3BEAF72A651D}" type="sibTrans" cxnId="{E938B21E-1BC3-4374-BCE3-82D221F44BEA}">
      <dgm:prSet/>
      <dgm:spPr/>
      <dgm:t>
        <a:bodyPr/>
        <a:lstStyle/>
        <a:p>
          <a:endParaRPr lang="zh-CN" altLang="en-US"/>
        </a:p>
      </dgm:t>
    </dgm:pt>
    <dgm:pt modelId="{BD0F0AE7-34CF-41C4-991F-EA690FFEE3C7}" type="pres">
      <dgm:prSet presAssocID="{E145A740-9444-4790-98FD-76D656A7DF56}" presName="rootnode" presStyleCnt="0">
        <dgm:presLayoutVars>
          <dgm:chMax/>
          <dgm:chPref/>
          <dgm:dir/>
          <dgm:animLvl val="lvl"/>
        </dgm:presLayoutVars>
      </dgm:prSet>
      <dgm:spPr/>
      <dgm:t>
        <a:bodyPr/>
        <a:lstStyle/>
        <a:p>
          <a:endParaRPr lang="zh-CN" altLang="en-US"/>
        </a:p>
      </dgm:t>
    </dgm:pt>
    <dgm:pt modelId="{9AAEBE49-2B34-4216-90C6-3E3DC794CE38}" type="pres">
      <dgm:prSet presAssocID="{FF190A5C-946D-4154-AC3C-581D73939E38}" presName="composite" presStyleCnt="0"/>
      <dgm:spPr/>
    </dgm:pt>
    <dgm:pt modelId="{36D0D6B6-791F-425B-97E3-400A143B18A6}" type="pres">
      <dgm:prSet presAssocID="{FF190A5C-946D-4154-AC3C-581D73939E38}" presName="LShape" presStyleLbl="alignNode1" presStyleIdx="0" presStyleCnt="5"/>
      <dgm:spPr/>
      <dgm:t>
        <a:bodyPr/>
        <a:lstStyle/>
        <a:p>
          <a:endParaRPr lang="zh-CN" altLang="en-US"/>
        </a:p>
      </dgm:t>
    </dgm:pt>
    <dgm:pt modelId="{478D372A-6C71-4C56-8414-B85408E8D241}" type="pres">
      <dgm:prSet presAssocID="{FF190A5C-946D-4154-AC3C-581D73939E38}" presName="ParentText" presStyleLbl="revTx" presStyleIdx="0" presStyleCnt="3">
        <dgm:presLayoutVars>
          <dgm:chMax val="0"/>
          <dgm:chPref val="0"/>
          <dgm:bulletEnabled val="1"/>
        </dgm:presLayoutVars>
      </dgm:prSet>
      <dgm:spPr/>
      <dgm:t>
        <a:bodyPr/>
        <a:lstStyle/>
        <a:p>
          <a:endParaRPr lang="zh-CN" altLang="en-US"/>
        </a:p>
      </dgm:t>
    </dgm:pt>
    <dgm:pt modelId="{F51A407F-B832-4CEF-88F4-211E98A700DF}" type="pres">
      <dgm:prSet presAssocID="{FF190A5C-946D-4154-AC3C-581D73939E38}" presName="Triangle" presStyleLbl="alignNode1" presStyleIdx="1" presStyleCnt="5"/>
      <dgm:spPr/>
    </dgm:pt>
    <dgm:pt modelId="{83721A7A-FDE2-4FB9-A759-AADB76790824}" type="pres">
      <dgm:prSet presAssocID="{81812932-919A-4BB0-82E9-CCA58E53F963}" presName="sibTrans" presStyleCnt="0"/>
      <dgm:spPr/>
    </dgm:pt>
    <dgm:pt modelId="{8E1033D4-1368-43CA-9877-2E94C0BA4520}" type="pres">
      <dgm:prSet presAssocID="{81812932-919A-4BB0-82E9-CCA58E53F963}" presName="space" presStyleCnt="0"/>
      <dgm:spPr/>
    </dgm:pt>
    <dgm:pt modelId="{55D86EEB-BFC3-4F69-BCA4-17E90C6CC1A7}" type="pres">
      <dgm:prSet presAssocID="{FF2EB63F-FE96-4F08-9013-5160EA679B6E}" presName="composite" presStyleCnt="0"/>
      <dgm:spPr/>
    </dgm:pt>
    <dgm:pt modelId="{C06BD1B4-39F2-45D3-9F8E-CAEECF7894C6}" type="pres">
      <dgm:prSet presAssocID="{FF2EB63F-FE96-4F08-9013-5160EA679B6E}" presName="LShape" presStyleLbl="alignNode1" presStyleIdx="2" presStyleCnt="5"/>
      <dgm:spPr/>
    </dgm:pt>
    <dgm:pt modelId="{282BA3D4-A8E9-4F77-8F90-84152633F0B8}" type="pres">
      <dgm:prSet presAssocID="{FF2EB63F-FE96-4F08-9013-5160EA679B6E}" presName="ParentText" presStyleLbl="revTx" presStyleIdx="1" presStyleCnt="3">
        <dgm:presLayoutVars>
          <dgm:chMax val="0"/>
          <dgm:chPref val="0"/>
          <dgm:bulletEnabled val="1"/>
        </dgm:presLayoutVars>
      </dgm:prSet>
      <dgm:spPr/>
      <dgm:t>
        <a:bodyPr/>
        <a:lstStyle/>
        <a:p>
          <a:endParaRPr lang="zh-CN" altLang="en-US"/>
        </a:p>
      </dgm:t>
    </dgm:pt>
    <dgm:pt modelId="{84104BF7-D521-428E-8361-1B9ED37ED886}" type="pres">
      <dgm:prSet presAssocID="{FF2EB63F-FE96-4F08-9013-5160EA679B6E}" presName="Triangle" presStyleLbl="alignNode1" presStyleIdx="3" presStyleCnt="5"/>
      <dgm:spPr/>
    </dgm:pt>
    <dgm:pt modelId="{65E5380A-397D-4A9F-9049-12194F4DD374}" type="pres">
      <dgm:prSet presAssocID="{E86FF3C0-DF2A-47D0-A10A-E403335AC543}" presName="sibTrans" presStyleCnt="0"/>
      <dgm:spPr/>
    </dgm:pt>
    <dgm:pt modelId="{AA6A7C6F-DB2A-408F-A335-01638A02C4B9}" type="pres">
      <dgm:prSet presAssocID="{E86FF3C0-DF2A-47D0-A10A-E403335AC543}" presName="space" presStyleCnt="0"/>
      <dgm:spPr/>
    </dgm:pt>
    <dgm:pt modelId="{0EE5E41C-BBBE-46FE-96C4-E114B2BD7673}" type="pres">
      <dgm:prSet presAssocID="{DE1D61CE-F0E1-4FDD-A068-DA173AC0AB88}" presName="composite" presStyleCnt="0"/>
      <dgm:spPr/>
    </dgm:pt>
    <dgm:pt modelId="{1013C841-A250-489F-AB14-A646B23FF786}" type="pres">
      <dgm:prSet presAssocID="{DE1D61CE-F0E1-4FDD-A068-DA173AC0AB88}" presName="LShape" presStyleLbl="alignNode1" presStyleIdx="4" presStyleCnt="5"/>
      <dgm:spPr/>
    </dgm:pt>
    <dgm:pt modelId="{A7D2D6F5-7E9E-4AEF-B1F3-659A8119426F}" type="pres">
      <dgm:prSet presAssocID="{DE1D61CE-F0E1-4FDD-A068-DA173AC0AB88}" presName="ParentText" presStyleLbl="revTx" presStyleIdx="2" presStyleCnt="3">
        <dgm:presLayoutVars>
          <dgm:chMax val="0"/>
          <dgm:chPref val="0"/>
          <dgm:bulletEnabled val="1"/>
        </dgm:presLayoutVars>
      </dgm:prSet>
      <dgm:spPr/>
      <dgm:t>
        <a:bodyPr/>
        <a:lstStyle/>
        <a:p>
          <a:endParaRPr lang="zh-CN" altLang="en-US"/>
        </a:p>
      </dgm:t>
    </dgm:pt>
  </dgm:ptLst>
  <dgm:cxnLst>
    <dgm:cxn modelId="{35D5486A-6EDF-294F-8567-A38D584DFD23}" type="presOf" srcId="{FF190A5C-946D-4154-AC3C-581D73939E38}" destId="{478D372A-6C71-4C56-8414-B85408E8D241}" srcOrd="0" destOrd="0" presId="urn:microsoft.com/office/officeart/2009/3/layout/StepUpProcess"/>
    <dgm:cxn modelId="{E938B21E-1BC3-4374-BCE3-82D221F44BEA}" srcId="{E145A740-9444-4790-98FD-76D656A7DF56}" destId="{DE1D61CE-F0E1-4FDD-A068-DA173AC0AB88}" srcOrd="2" destOrd="0" parTransId="{E174EE0A-23BC-4AA4-ADF3-658A7A3122C3}" sibTransId="{4EC758F2-A6ED-4512-B38B-3BEAF72A651D}"/>
    <dgm:cxn modelId="{F29F4F5F-6A90-496A-9230-664F0B1E212D}" srcId="{E145A740-9444-4790-98FD-76D656A7DF56}" destId="{FF2EB63F-FE96-4F08-9013-5160EA679B6E}" srcOrd="1" destOrd="0" parTransId="{E28AECB3-4BBD-4DC9-B4DB-BF9998247829}" sibTransId="{E86FF3C0-DF2A-47D0-A10A-E403335AC543}"/>
    <dgm:cxn modelId="{C954828C-A68F-204F-93BE-696578B27277}" type="presOf" srcId="{E145A740-9444-4790-98FD-76D656A7DF56}" destId="{BD0F0AE7-34CF-41C4-991F-EA690FFEE3C7}" srcOrd="0" destOrd="0" presId="urn:microsoft.com/office/officeart/2009/3/layout/StepUpProcess"/>
    <dgm:cxn modelId="{F83E80B3-1BCC-C048-AB8B-450C0CAE61F5}" type="presOf" srcId="{FF2EB63F-FE96-4F08-9013-5160EA679B6E}" destId="{282BA3D4-A8E9-4F77-8F90-84152633F0B8}" srcOrd="0" destOrd="0" presId="urn:microsoft.com/office/officeart/2009/3/layout/StepUpProcess"/>
    <dgm:cxn modelId="{3F574448-C4F8-FB4E-8DE5-3A453654B22F}" type="presOf" srcId="{DE1D61CE-F0E1-4FDD-A068-DA173AC0AB88}" destId="{A7D2D6F5-7E9E-4AEF-B1F3-659A8119426F}" srcOrd="0" destOrd="0" presId="urn:microsoft.com/office/officeart/2009/3/layout/StepUpProcess"/>
    <dgm:cxn modelId="{739CAC7A-AEEC-4C76-B572-BC2B1403C8D0}" srcId="{E145A740-9444-4790-98FD-76D656A7DF56}" destId="{FF190A5C-946D-4154-AC3C-581D73939E38}" srcOrd="0" destOrd="0" parTransId="{70A105CB-36D2-45B1-9D03-9A4EEB3C126D}" sibTransId="{81812932-919A-4BB0-82E9-CCA58E53F963}"/>
    <dgm:cxn modelId="{3F5D4530-3541-274B-B6AE-ECBCA5475EE6}" type="presParOf" srcId="{BD0F0AE7-34CF-41C4-991F-EA690FFEE3C7}" destId="{9AAEBE49-2B34-4216-90C6-3E3DC794CE38}" srcOrd="0" destOrd="0" presId="urn:microsoft.com/office/officeart/2009/3/layout/StepUpProcess"/>
    <dgm:cxn modelId="{D4B3BA18-D189-3346-982C-EB377F8D11EE}" type="presParOf" srcId="{9AAEBE49-2B34-4216-90C6-3E3DC794CE38}" destId="{36D0D6B6-791F-425B-97E3-400A143B18A6}" srcOrd="0" destOrd="0" presId="urn:microsoft.com/office/officeart/2009/3/layout/StepUpProcess"/>
    <dgm:cxn modelId="{A06D88FF-D8A1-914A-8797-1520E3FD06E4}" type="presParOf" srcId="{9AAEBE49-2B34-4216-90C6-3E3DC794CE38}" destId="{478D372A-6C71-4C56-8414-B85408E8D241}" srcOrd="1" destOrd="0" presId="urn:microsoft.com/office/officeart/2009/3/layout/StepUpProcess"/>
    <dgm:cxn modelId="{67745C08-81D2-8942-B700-40DE8372D992}" type="presParOf" srcId="{9AAEBE49-2B34-4216-90C6-3E3DC794CE38}" destId="{F51A407F-B832-4CEF-88F4-211E98A700DF}" srcOrd="2" destOrd="0" presId="urn:microsoft.com/office/officeart/2009/3/layout/StepUpProcess"/>
    <dgm:cxn modelId="{C8362854-2B17-7D4A-8AEF-457EA864958B}" type="presParOf" srcId="{BD0F0AE7-34CF-41C4-991F-EA690FFEE3C7}" destId="{83721A7A-FDE2-4FB9-A759-AADB76790824}" srcOrd="1" destOrd="0" presId="urn:microsoft.com/office/officeart/2009/3/layout/StepUpProcess"/>
    <dgm:cxn modelId="{4D87A6C3-432F-2C4C-AEFD-95ED2A43B9F8}" type="presParOf" srcId="{83721A7A-FDE2-4FB9-A759-AADB76790824}" destId="{8E1033D4-1368-43CA-9877-2E94C0BA4520}" srcOrd="0" destOrd="0" presId="urn:microsoft.com/office/officeart/2009/3/layout/StepUpProcess"/>
    <dgm:cxn modelId="{10F3369C-7BCD-6A49-962C-D99AEBBE0082}" type="presParOf" srcId="{BD0F0AE7-34CF-41C4-991F-EA690FFEE3C7}" destId="{55D86EEB-BFC3-4F69-BCA4-17E90C6CC1A7}" srcOrd="2" destOrd="0" presId="urn:microsoft.com/office/officeart/2009/3/layout/StepUpProcess"/>
    <dgm:cxn modelId="{013AE3C8-CD04-594F-B7ED-E4E1BDFC3DC2}" type="presParOf" srcId="{55D86EEB-BFC3-4F69-BCA4-17E90C6CC1A7}" destId="{C06BD1B4-39F2-45D3-9F8E-CAEECF7894C6}" srcOrd="0" destOrd="0" presId="urn:microsoft.com/office/officeart/2009/3/layout/StepUpProcess"/>
    <dgm:cxn modelId="{AB4EDB56-FD9F-BA40-A6B8-DB8F3D4FA5EA}" type="presParOf" srcId="{55D86EEB-BFC3-4F69-BCA4-17E90C6CC1A7}" destId="{282BA3D4-A8E9-4F77-8F90-84152633F0B8}" srcOrd="1" destOrd="0" presId="urn:microsoft.com/office/officeart/2009/3/layout/StepUpProcess"/>
    <dgm:cxn modelId="{612140F9-C2F5-2C40-93C5-4898CD8DF557}" type="presParOf" srcId="{55D86EEB-BFC3-4F69-BCA4-17E90C6CC1A7}" destId="{84104BF7-D521-428E-8361-1B9ED37ED886}" srcOrd="2" destOrd="0" presId="urn:microsoft.com/office/officeart/2009/3/layout/StepUpProcess"/>
    <dgm:cxn modelId="{13DE6BFF-C81F-E840-8872-93998903FF36}" type="presParOf" srcId="{BD0F0AE7-34CF-41C4-991F-EA690FFEE3C7}" destId="{65E5380A-397D-4A9F-9049-12194F4DD374}" srcOrd="3" destOrd="0" presId="urn:microsoft.com/office/officeart/2009/3/layout/StepUpProcess"/>
    <dgm:cxn modelId="{0498F81F-DEF1-314D-9BA5-CF74DDC2E0BA}" type="presParOf" srcId="{65E5380A-397D-4A9F-9049-12194F4DD374}" destId="{AA6A7C6F-DB2A-408F-A335-01638A02C4B9}" srcOrd="0" destOrd="0" presId="urn:microsoft.com/office/officeart/2009/3/layout/StepUpProcess"/>
    <dgm:cxn modelId="{D4DE40E8-6708-004D-99CD-8EFC83D8117E}" type="presParOf" srcId="{BD0F0AE7-34CF-41C4-991F-EA690FFEE3C7}" destId="{0EE5E41C-BBBE-46FE-96C4-E114B2BD7673}" srcOrd="4" destOrd="0" presId="urn:microsoft.com/office/officeart/2009/3/layout/StepUpProcess"/>
    <dgm:cxn modelId="{D9DE76E9-DDC1-664D-A5C0-C289FB055C5B}" type="presParOf" srcId="{0EE5E41C-BBBE-46FE-96C4-E114B2BD7673}" destId="{1013C841-A250-489F-AB14-A646B23FF786}" srcOrd="0" destOrd="0" presId="urn:microsoft.com/office/officeart/2009/3/layout/StepUpProcess"/>
    <dgm:cxn modelId="{B79CF41C-7A33-2741-9E11-5D3DAF92ACE8}" type="presParOf" srcId="{0EE5E41C-BBBE-46FE-96C4-E114B2BD7673}" destId="{A7D2D6F5-7E9E-4AEF-B1F3-659A8119426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0D6B6-791F-425B-97E3-400A143B18A6}">
      <dsp:nvSpPr>
        <dsp:cNvPr id="0" name=""/>
        <dsp:cNvSpPr/>
      </dsp:nvSpPr>
      <dsp:spPr>
        <a:xfrm rot="5400000">
          <a:off x="380755" y="1327890"/>
          <a:ext cx="1139501" cy="1896104"/>
        </a:xfrm>
        <a:prstGeom prst="corner">
          <a:avLst>
            <a:gd name="adj1" fmla="val 16120"/>
            <a:gd name="adj2" fmla="val 1611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78D372A-6C71-4C56-8414-B85408E8D241}">
      <dsp:nvSpPr>
        <dsp:cNvPr id="0" name=""/>
        <dsp:cNvSpPr/>
      </dsp:nvSpPr>
      <dsp:spPr>
        <a:xfrm>
          <a:off x="190544" y="1894416"/>
          <a:ext cx="1711813" cy="1500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altLang="zh-CN" sz="2000" b="0" kern="1200" dirty="0" smtClean="0">
              <a:solidFill>
                <a:schemeClr val="accent1">
                  <a:lumMod val="50000"/>
                </a:schemeClr>
              </a:solidFill>
              <a:latin typeface="微软雅黑" panose="020B0503020204020204" pitchFamily="34" charset="-122"/>
              <a:ea typeface="微软雅黑" panose="020B0503020204020204" pitchFamily="34" charset="-122"/>
            </a:rPr>
            <a:t>SQL</a:t>
          </a:r>
          <a:r>
            <a:rPr lang="zh-CN" altLang="en-US" sz="2000" b="0" kern="1200" dirty="0" smtClean="0">
              <a:solidFill>
                <a:schemeClr val="accent1">
                  <a:lumMod val="50000"/>
                </a:schemeClr>
              </a:solidFill>
              <a:latin typeface="微软雅黑" panose="020B0503020204020204" pitchFamily="34" charset="-122"/>
              <a:ea typeface="微软雅黑" panose="020B0503020204020204" pitchFamily="34" charset="-122"/>
            </a:rPr>
            <a:t>注入，弱口令，远程溢出</a:t>
          </a:r>
          <a:endParaRPr lang="zh-CN" altLang="en-US" sz="2000" b="0" kern="1200" dirty="0">
            <a:solidFill>
              <a:schemeClr val="accent1">
                <a:lumMod val="50000"/>
              </a:schemeClr>
            </a:solidFill>
            <a:latin typeface="微软雅黑" panose="020B0503020204020204" pitchFamily="34" charset="-122"/>
            <a:ea typeface="微软雅黑" panose="020B0503020204020204" pitchFamily="34" charset="-122"/>
          </a:endParaRPr>
        </a:p>
      </dsp:txBody>
      <dsp:txXfrm>
        <a:off x="190544" y="1894416"/>
        <a:ext cx="1711813" cy="1500505"/>
      </dsp:txXfrm>
    </dsp:sp>
    <dsp:sp modelId="{F51A407F-B832-4CEF-88F4-211E98A700DF}">
      <dsp:nvSpPr>
        <dsp:cNvPr id="0" name=""/>
        <dsp:cNvSpPr/>
      </dsp:nvSpPr>
      <dsp:spPr>
        <a:xfrm>
          <a:off x="1579374" y="1188296"/>
          <a:ext cx="322983" cy="322983"/>
        </a:xfrm>
        <a:prstGeom prst="triangle">
          <a:avLst>
            <a:gd name="adj" fmla="val 10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06BD1B4-39F2-45D3-9F8E-CAEECF7894C6}">
      <dsp:nvSpPr>
        <dsp:cNvPr id="0" name=""/>
        <dsp:cNvSpPr/>
      </dsp:nvSpPr>
      <dsp:spPr>
        <a:xfrm rot="5400000">
          <a:off x="2476349" y="809333"/>
          <a:ext cx="1139501" cy="1896104"/>
        </a:xfrm>
        <a:prstGeom prst="corner">
          <a:avLst>
            <a:gd name="adj1" fmla="val 16120"/>
            <a:gd name="adj2" fmla="val 1611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82BA3D4-A8E9-4F77-8F90-84152633F0B8}">
      <dsp:nvSpPr>
        <dsp:cNvPr id="0" name=""/>
        <dsp:cNvSpPr/>
      </dsp:nvSpPr>
      <dsp:spPr>
        <a:xfrm>
          <a:off x="2286138" y="1375860"/>
          <a:ext cx="1711813" cy="1500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zh-CN" altLang="en-US" sz="2000" b="0" kern="1200" dirty="0" smtClean="0">
              <a:solidFill>
                <a:schemeClr val="accent1">
                  <a:lumMod val="50000"/>
                </a:schemeClr>
              </a:solidFill>
              <a:latin typeface="微软雅黑" panose="020B0503020204020204" pitchFamily="34" charset="-122"/>
              <a:ea typeface="微软雅黑" panose="020B0503020204020204" pitchFamily="34" charset="-122"/>
            </a:rPr>
            <a:t>文件上传，文件包含，越权</a:t>
          </a:r>
          <a:endParaRPr lang="zh-CN" altLang="en-US" sz="2000" b="0" kern="1200" dirty="0">
            <a:solidFill>
              <a:schemeClr val="accent1">
                <a:lumMod val="50000"/>
              </a:schemeClr>
            </a:solidFill>
            <a:latin typeface="微软雅黑" panose="020B0503020204020204" pitchFamily="34" charset="-122"/>
            <a:ea typeface="微软雅黑" panose="020B0503020204020204" pitchFamily="34" charset="-122"/>
          </a:endParaRPr>
        </a:p>
      </dsp:txBody>
      <dsp:txXfrm>
        <a:off x="2286138" y="1375860"/>
        <a:ext cx="1711813" cy="1500505"/>
      </dsp:txXfrm>
    </dsp:sp>
    <dsp:sp modelId="{84104BF7-D521-428E-8361-1B9ED37ED886}">
      <dsp:nvSpPr>
        <dsp:cNvPr id="0" name=""/>
        <dsp:cNvSpPr/>
      </dsp:nvSpPr>
      <dsp:spPr>
        <a:xfrm>
          <a:off x="3674968" y="669740"/>
          <a:ext cx="322983" cy="322983"/>
        </a:xfrm>
        <a:prstGeom prst="triangle">
          <a:avLst>
            <a:gd name="adj" fmla="val 10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013C841-A250-489F-AB14-A646B23FF786}">
      <dsp:nvSpPr>
        <dsp:cNvPr id="0" name=""/>
        <dsp:cNvSpPr/>
      </dsp:nvSpPr>
      <dsp:spPr>
        <a:xfrm rot="5400000">
          <a:off x="4571943" y="290776"/>
          <a:ext cx="1139501" cy="1896104"/>
        </a:xfrm>
        <a:prstGeom prst="corner">
          <a:avLst>
            <a:gd name="adj1" fmla="val 16120"/>
            <a:gd name="adj2" fmla="val 1611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7D2D6F5-7E9E-4AEF-B1F3-659A8119426F}">
      <dsp:nvSpPr>
        <dsp:cNvPr id="0" name=""/>
        <dsp:cNvSpPr/>
      </dsp:nvSpPr>
      <dsp:spPr>
        <a:xfrm>
          <a:off x="4381732" y="857303"/>
          <a:ext cx="1711813" cy="1500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altLang="zh-CN" sz="2000" b="0" kern="1200" dirty="0" smtClean="0">
              <a:solidFill>
                <a:schemeClr val="accent1">
                  <a:lumMod val="50000"/>
                </a:schemeClr>
              </a:solidFill>
              <a:latin typeface="微软雅黑" panose="020B0503020204020204" pitchFamily="34" charset="-122"/>
              <a:ea typeface="微软雅黑" panose="020B0503020204020204" pitchFamily="34" charset="-122"/>
            </a:rPr>
            <a:t>XSS</a:t>
          </a:r>
          <a:r>
            <a:rPr lang="zh-CN" altLang="en-US" sz="2000" b="0" kern="1200" dirty="0" smtClean="0">
              <a:solidFill>
                <a:schemeClr val="accent1">
                  <a:lumMod val="50000"/>
                </a:schemeClr>
              </a:solidFill>
              <a:latin typeface="微软雅黑" panose="020B0503020204020204" pitchFamily="34" charset="-122"/>
              <a:ea typeface="微软雅黑" panose="020B0503020204020204" pitchFamily="34" charset="-122"/>
            </a:rPr>
            <a:t>，逻辑漏洞，信息泄漏</a:t>
          </a:r>
          <a:endParaRPr lang="zh-CN" altLang="en-US" sz="2000" b="0" kern="1200" dirty="0">
            <a:solidFill>
              <a:schemeClr val="accent1">
                <a:lumMod val="50000"/>
              </a:schemeClr>
            </a:solidFill>
            <a:latin typeface="微软雅黑" panose="020B0503020204020204" pitchFamily="34" charset="-122"/>
            <a:ea typeface="微软雅黑" panose="020B0503020204020204" pitchFamily="34" charset="-122"/>
          </a:endParaRPr>
        </a:p>
      </dsp:txBody>
      <dsp:txXfrm>
        <a:off x="4381732" y="857303"/>
        <a:ext cx="1711813" cy="1500505"/>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panose="020B0604020202020204" pitchFamily="34" charset="0"/>
              <a:buNone/>
              <a:defRPr sz="1200">
                <a:latin typeface="Arial" panose="020B0604020202020204" pitchFamily="34" charset="0"/>
                <a:ea typeface="宋体" pitchFamily="2" charset="-122"/>
              </a:defRPr>
            </a:lvl1pPr>
          </a:lstStyle>
          <a:p>
            <a:pPr>
              <a:defRPr/>
            </a:pPr>
            <a:endParaRPr lang="zh-CN" altLang="en-US"/>
          </a:p>
        </p:txBody>
      </p:sp>
      <p:sp>
        <p:nvSpPr>
          <p:cNvPr id="205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buFont typeface="Arial" panose="020B0604020202020204" pitchFamily="34" charset="0"/>
              <a:buNone/>
              <a:defRPr sz="1200">
                <a:latin typeface="Arial" panose="020B0604020202020204" pitchFamily="34" charset="0"/>
                <a:ea typeface="宋体" pitchFamily="2" charset="-122"/>
              </a:defRPr>
            </a:lvl1pPr>
          </a:lstStyle>
          <a:p>
            <a:pPr>
              <a:defRPr/>
            </a:pPr>
            <a:fld id="{4D2CF043-979E-4A2B-BA9A-F80F1819E62B}" type="datetimeFigureOut">
              <a:rPr lang="zh-CN" altLang="en-US"/>
              <a:pPr>
                <a:defRPr/>
              </a:pPr>
              <a:t>2015/6/28</a:t>
            </a:fld>
            <a:endParaRPr lang="en-US" altLang="zh-CN"/>
          </a:p>
        </p:txBody>
      </p:sp>
      <p:sp>
        <p:nvSpPr>
          <p:cNvPr id="23556"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sp>
      <p:sp>
        <p:nvSpPr>
          <p:cNvPr id="2053" name="Rectangle 5"/>
          <p:cNvSpPr>
            <a:spLocks noGrp="1" noRot="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panose="020B0604020202020204" pitchFamily="34" charset="0"/>
              <a:buNone/>
              <a:defRPr sz="1200">
                <a:latin typeface="Arial" panose="020B0604020202020204" pitchFamily="34" charset="0"/>
                <a:ea typeface="宋体" pitchFamily="2" charset="-122"/>
              </a:defRPr>
            </a:lvl1pPr>
          </a:lstStyle>
          <a:p>
            <a:pPr>
              <a:defRPr/>
            </a:pPr>
            <a:endParaRPr lang="en-US" altLang="zh-CN"/>
          </a:p>
        </p:txBody>
      </p:sp>
      <p:sp>
        <p:nvSpPr>
          <p:cNvPr id="205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buFont typeface="Arial" pitchFamily="34" charset="0"/>
              <a:buNone/>
              <a:defRPr sz="1200"/>
            </a:lvl1pPr>
          </a:lstStyle>
          <a:p>
            <a:fld id="{3CDA0EB0-7D5C-4D53-A67D-2182B43752F5}" type="slidenum">
              <a:rPr lang="zh-CN" altLang="en-US"/>
              <a:pPr/>
              <a:t>‹#›</a:t>
            </a:fld>
            <a:endParaRPr lang="en-US" altLang="zh-CN"/>
          </a:p>
        </p:txBody>
      </p:sp>
    </p:spTree>
    <p:extLst>
      <p:ext uri="{BB962C8B-B14F-4D97-AF65-F5344CB8AC3E}">
        <p14:creationId xmlns:p14="http://schemas.microsoft.com/office/powerpoint/2010/main" val="14264159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wooyun.org/bugs/wooyun-2014-067366"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p:sp>
      <p:sp>
        <p:nvSpPr>
          <p:cNvPr id="24579"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latin typeface="Calibri" charset="0"/>
              <a:ea typeface="宋体" charset="0"/>
            </a:endParaRPr>
          </a:p>
        </p:txBody>
      </p:sp>
      <p:sp>
        <p:nvSpPr>
          <p:cNvPr id="24580"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E1868024-24A8-442F-AE6F-500C93B0E541}" type="slidenum">
              <a:rPr lang="zh-CN" altLang="en-US"/>
              <a:pPr/>
              <a:t>2</a:t>
            </a:fld>
            <a:endParaRPr lang="en-US" altLang="zh-CN"/>
          </a:p>
        </p:txBody>
      </p:sp>
    </p:spTree>
    <p:extLst>
      <p:ext uri="{BB962C8B-B14F-4D97-AF65-F5344CB8AC3E}">
        <p14:creationId xmlns:p14="http://schemas.microsoft.com/office/powerpoint/2010/main" val="3800221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Calibri" panose="020F0502020204030204" pitchFamily="34" charset="0"/>
                <a:ea typeface="宋体" panose="02010600030101010101" pitchFamily="2" charset="-122"/>
                <a:cs typeface="+mn-cs"/>
              </a:rPr>
              <a:t>专线用户自身安全管理不当，</a:t>
            </a:r>
            <a:endParaRPr lang="zh-CN" altLang="en-US" dirty="0"/>
          </a:p>
        </p:txBody>
      </p:sp>
      <p:sp>
        <p:nvSpPr>
          <p:cNvPr id="4" name="灯片编号占位符 3"/>
          <p:cNvSpPr>
            <a:spLocks noGrp="1"/>
          </p:cNvSpPr>
          <p:nvPr>
            <p:ph type="sldNum" sz="quarter" idx="10"/>
          </p:nvPr>
        </p:nvSpPr>
        <p:spPr/>
        <p:txBody>
          <a:bodyPr/>
          <a:lstStyle/>
          <a:p>
            <a:fld id="{3CDA0EB0-7D5C-4D53-A67D-2182B43752F5}" type="slidenum">
              <a:rPr lang="zh-CN" altLang="en-US" smtClean="0"/>
              <a:pPr/>
              <a:t>29</a:t>
            </a:fld>
            <a:endParaRPr lang="en-US" altLang="zh-CN"/>
          </a:p>
        </p:txBody>
      </p:sp>
    </p:spTree>
    <p:extLst>
      <p:ext uri="{BB962C8B-B14F-4D97-AF65-F5344CB8AC3E}">
        <p14:creationId xmlns:p14="http://schemas.microsoft.com/office/powerpoint/2010/main" val="2131811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57346" name="备注占位符 2"/>
          <p:cNvSpPr>
            <a:spLocks noGrp="1"/>
          </p:cNvSpPr>
          <p:nvPr>
            <p:ph type="body" idx="1"/>
          </p:nvPr>
        </p:nvSpPr>
        <p:spPr/>
        <p:txBody>
          <a:bodyPr/>
          <a:lstStyle/>
          <a:p>
            <a:endParaRPr lang="zh-CN" altLang="en-US" smtClean="0"/>
          </a:p>
        </p:txBody>
      </p:sp>
      <p:sp>
        <p:nvSpPr>
          <p:cNvPr id="57347" name="幻灯片编号占位符 3"/>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7BB598D8-80A2-4B18-B57F-4E885EC603C8}" type="slidenum">
              <a:rPr lang="zh-CN" altLang="en-US"/>
              <a:pPr/>
              <a:t>30</a:t>
            </a:fld>
            <a:endParaRPr lang="en-US" altLang="zh-CN"/>
          </a:p>
        </p:txBody>
      </p:sp>
    </p:spTree>
    <p:extLst>
      <p:ext uri="{BB962C8B-B14F-4D97-AF65-F5344CB8AC3E}">
        <p14:creationId xmlns:p14="http://schemas.microsoft.com/office/powerpoint/2010/main" val="57920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58370" name="备注占位符 2"/>
          <p:cNvSpPr>
            <a:spLocks noGrp="1"/>
          </p:cNvSpPr>
          <p:nvPr>
            <p:ph type="body" idx="1"/>
          </p:nvPr>
        </p:nvSpPr>
        <p:spPr/>
        <p:txBody>
          <a:bodyPr/>
          <a:lstStyle/>
          <a:p>
            <a:r>
              <a:rPr lang="zh-CN" altLang="en-US" smtClean="0"/>
              <a:t>很多企业设置访客网络就是为了提供给访客一个热点并且保障企业内网安全对吧。</a:t>
            </a:r>
          </a:p>
          <a:p>
            <a:endParaRPr lang="zh-CN" altLang="en-US" smtClean="0"/>
          </a:p>
          <a:p>
            <a:r>
              <a:rPr lang="zh-CN" altLang="en-US" smtClean="0"/>
              <a:t>很多网管说我们有了访客网络，和内网隔离了，我们就安全了呀。</a:t>
            </a:r>
          </a:p>
          <a:p>
            <a:endParaRPr kumimoji="1" lang="zh-CN" altLang="en-US" smtClean="0"/>
          </a:p>
          <a:p>
            <a:r>
              <a:rPr lang="zh-CN" altLang="en-US" smtClean="0"/>
              <a:t>可是，访客网络难道不是应该是拉一根普通的</a:t>
            </a:r>
            <a:r>
              <a:rPr lang="en-US" altLang="zh-CN" smtClean="0"/>
              <a:t>ISP</a:t>
            </a:r>
            <a:r>
              <a:rPr lang="zh-CN" altLang="en-US" smtClean="0"/>
              <a:t>的网线做热点吗？现实中，很多公司的访客网只是部分跟办公网做了简单的隔离，还有部分直接能通到办公网，这是什么意思嘛？是瞧不起我们黑客吗？</a:t>
            </a:r>
          </a:p>
          <a:p>
            <a:endParaRPr kumimoji="1" lang="zh-CN" altLang="en-US" smtClean="0"/>
          </a:p>
          <a:p>
            <a:r>
              <a:rPr lang="zh-CN" altLang="en-US" smtClean="0"/>
              <a:t>每个企业内网有多脆弱大家都知道，弱口令一大把啊。你看，漏洞作者用弱口令分分钟拿到了</a:t>
            </a:r>
            <a:r>
              <a:rPr lang="en-US" altLang="zh-CN" smtClean="0"/>
              <a:t>DNS</a:t>
            </a:r>
            <a:r>
              <a:rPr lang="zh-CN" altLang="en-US" smtClean="0"/>
              <a:t>网段的服务器直捣办公网了吧。</a:t>
            </a:r>
          </a:p>
          <a:p>
            <a:r>
              <a:rPr lang="zh-CN" altLang="en-US" smtClean="0"/>
              <a:t>虽说这种攻击方式技术含量不是特别高，但是效果明显啊。</a:t>
            </a:r>
          </a:p>
          <a:p>
            <a:r>
              <a:rPr lang="zh-CN" altLang="en-US" smtClean="0"/>
              <a:t>对于黑客来说不管直插侧插，插进去就是好的，对吧？不管是内网脆弱也好，还是</a:t>
            </a:r>
            <a:r>
              <a:rPr lang="en-US" altLang="zh-CN" smtClean="0"/>
              <a:t>WIFI</a:t>
            </a:r>
            <a:r>
              <a:rPr lang="zh-CN" altLang="en-US" smtClean="0"/>
              <a:t>万能钥匙不地道，只要网络结构设计的时候做到周全，被卖了又怎样？</a:t>
            </a:r>
          </a:p>
        </p:txBody>
      </p:sp>
      <p:sp>
        <p:nvSpPr>
          <p:cNvPr id="58371" name="幻灯片编号占位符 3"/>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7DE93FBF-8EC8-40CF-91AA-08DE938E3AE7}" type="slidenum">
              <a:rPr lang="zh-CN" altLang="en-US"/>
              <a:pPr/>
              <a:t>31</a:t>
            </a:fld>
            <a:endParaRPr lang="en-US" altLang="zh-CN"/>
          </a:p>
        </p:txBody>
      </p:sp>
    </p:spTree>
    <p:extLst>
      <p:ext uri="{BB962C8B-B14F-4D97-AF65-F5344CB8AC3E}">
        <p14:creationId xmlns:p14="http://schemas.microsoft.com/office/powerpoint/2010/main" val="1123311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59394" name="备注占位符 2"/>
          <p:cNvSpPr>
            <a:spLocks noGrp="1"/>
          </p:cNvSpPr>
          <p:nvPr>
            <p:ph type="body" idx="1"/>
          </p:nvPr>
        </p:nvSpPr>
        <p:spPr/>
        <p:txBody>
          <a:bodyPr/>
          <a:lstStyle/>
          <a:p>
            <a:r>
              <a:rPr lang="zh-CN" altLang="en-US" dirty="0" smtClean="0"/>
              <a:t>我曾帮一家上市公司做网站安全测试，</a:t>
            </a:r>
          </a:p>
          <a:p>
            <a:endParaRPr lang="zh-CN" altLang="en-US" dirty="0" smtClean="0"/>
          </a:p>
          <a:p>
            <a:r>
              <a:rPr lang="zh-CN" altLang="en-US" dirty="0" smtClean="0"/>
              <a:t>他们的系统很安全，测了半天也没有找到问题。</a:t>
            </a:r>
          </a:p>
          <a:p>
            <a:endParaRPr lang="zh-CN" altLang="en-US" dirty="0" smtClean="0"/>
          </a:p>
          <a:p>
            <a:r>
              <a:rPr lang="zh-CN" altLang="en-US" dirty="0" smtClean="0"/>
              <a:t>后来我发现该公司有内部交流的</a:t>
            </a:r>
            <a:r>
              <a:rPr lang="en-US" altLang="zh-CN" dirty="0" smtClean="0"/>
              <a:t>QQ</a:t>
            </a:r>
            <a:r>
              <a:rPr lang="zh-CN" altLang="en-US" dirty="0" smtClean="0"/>
              <a:t>群，点击加入，立马就把我放进去了。</a:t>
            </a:r>
          </a:p>
          <a:p>
            <a:endParaRPr lang="zh-CN" altLang="en-US" dirty="0" smtClean="0"/>
          </a:p>
          <a:p>
            <a:r>
              <a:rPr lang="zh-CN" altLang="en-US" dirty="0" smtClean="0"/>
              <a:t>进去后，我发现群共享里有个文件夹，文件夹的名字叫公司各种系统密码。</a:t>
            </a:r>
          </a:p>
          <a:p>
            <a:endParaRPr lang="zh-CN" altLang="en-US" dirty="0" smtClean="0"/>
          </a:p>
          <a:p>
            <a:r>
              <a:rPr lang="zh-CN" altLang="en-US" dirty="0" smtClean="0"/>
              <a:t>就这样简单，我轻易获得该公司系统密码。这是很普遍的问题，互联网用户的安全意识薄弱，对安全的管控能力比较差。</a:t>
            </a:r>
            <a:endParaRPr kumimoji="1" lang="zh-CN" altLang="en-US" dirty="0" smtClean="0"/>
          </a:p>
        </p:txBody>
      </p:sp>
      <p:sp>
        <p:nvSpPr>
          <p:cNvPr id="59395" name="幻灯片编号占位符 3"/>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FF68379F-2AF3-42E3-BEB2-4ADD1E9A5A1A}" type="slidenum">
              <a:rPr lang="zh-CN" altLang="en-US"/>
              <a:pPr/>
              <a:t>33</a:t>
            </a:fld>
            <a:endParaRPr lang="en-US" altLang="zh-CN"/>
          </a:p>
        </p:txBody>
      </p:sp>
    </p:spTree>
    <p:extLst>
      <p:ext uri="{BB962C8B-B14F-4D97-AF65-F5344CB8AC3E}">
        <p14:creationId xmlns:p14="http://schemas.microsoft.com/office/powerpoint/2010/main" val="3260063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当时仅进行了微博关注测试，并未利用</a:t>
            </a:r>
            <a:r>
              <a:rPr lang="en-US" altLang="zh-CN" dirty="0" smtClean="0"/>
              <a:t>QQ cookie</a:t>
            </a:r>
            <a:r>
              <a:rPr lang="zh-CN" altLang="en-US" dirty="0" smtClean="0"/>
              <a:t>来进行其它操作。</a:t>
            </a:r>
            <a:endParaRPr lang="en-US" altLang="zh-CN" dirty="0" smtClean="0"/>
          </a:p>
          <a:p>
            <a:r>
              <a:rPr lang="zh-CN" altLang="en-US" dirty="0" smtClean="0"/>
              <a:t>如果此方法被黑客所利用，大规模从</a:t>
            </a:r>
            <a:r>
              <a:rPr lang="en-US" altLang="zh-CN" dirty="0" smtClean="0"/>
              <a:t>QQ</a:t>
            </a:r>
            <a:r>
              <a:rPr lang="zh-CN" altLang="en-US" dirty="0" smtClean="0"/>
              <a:t>邮箱内获取敏感信息，后果难以预料。</a:t>
            </a:r>
            <a:endParaRPr lang="zh-CN" altLang="en-US" dirty="0"/>
          </a:p>
        </p:txBody>
      </p:sp>
      <p:sp>
        <p:nvSpPr>
          <p:cNvPr id="4" name="灯片编号占位符 3"/>
          <p:cNvSpPr>
            <a:spLocks noGrp="1"/>
          </p:cNvSpPr>
          <p:nvPr>
            <p:ph type="sldNum" sz="quarter" idx="10"/>
          </p:nvPr>
        </p:nvSpPr>
        <p:spPr/>
        <p:txBody>
          <a:bodyPr/>
          <a:lstStyle/>
          <a:p>
            <a:fld id="{3CDA0EB0-7D5C-4D53-A67D-2182B43752F5}" type="slidenum">
              <a:rPr lang="zh-CN" altLang="en-US" smtClean="0"/>
              <a:pPr/>
              <a:t>34</a:t>
            </a:fld>
            <a:endParaRPr lang="en-US" altLang="zh-CN"/>
          </a:p>
        </p:txBody>
      </p:sp>
    </p:spTree>
    <p:extLst>
      <p:ext uri="{BB962C8B-B14F-4D97-AF65-F5344CB8AC3E}">
        <p14:creationId xmlns:p14="http://schemas.microsoft.com/office/powerpoint/2010/main" val="3428116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60418" name="备注占位符 2"/>
          <p:cNvSpPr>
            <a:spLocks noGrp="1"/>
          </p:cNvSpPr>
          <p:nvPr>
            <p:ph type="body" idx="1"/>
          </p:nvPr>
        </p:nvSpPr>
        <p:spPr/>
        <p:txBody>
          <a:bodyPr/>
          <a:lstStyle/>
          <a:p>
            <a:r>
              <a:rPr lang="zh-CN" altLang="en-US" smtClean="0"/>
              <a:t>这是一起针对国内企业</a:t>
            </a:r>
            <a:r>
              <a:rPr lang="en-US" altLang="zh-CN" smtClean="0"/>
              <a:t>OA</a:t>
            </a:r>
            <a:r>
              <a:rPr lang="zh-CN" altLang="en-US" smtClean="0"/>
              <a:t>系统精心策划的大规模钓鱼攻击事件。</a:t>
            </a:r>
          </a:p>
          <a:p>
            <a:endParaRPr lang="zh-CN" altLang="en-US" smtClean="0"/>
          </a:p>
          <a:p>
            <a:r>
              <a:rPr lang="en-US" altLang="zh-CN" smtClean="0"/>
              <a:t>1</a:t>
            </a:r>
            <a:r>
              <a:rPr lang="zh-CN" altLang="en-US" smtClean="0"/>
              <a:t>、在互联网采集了大量企业、网站管理员、政府网站人员的邮箱地址。</a:t>
            </a:r>
          </a:p>
          <a:p>
            <a:r>
              <a:rPr lang="zh-CN" altLang="en-US" smtClean="0"/>
              <a:t> </a:t>
            </a:r>
            <a:r>
              <a:rPr lang="en-US" altLang="zh-CN" smtClean="0"/>
              <a:t>2</a:t>
            </a:r>
            <a:r>
              <a:rPr lang="zh-CN" altLang="en-US" smtClean="0"/>
              <a:t>、扫描了大量存在弱口令的企业邮箱，进行大量钓鱼邮件群发（可以不进入垃圾箱）。</a:t>
            </a:r>
          </a:p>
          <a:p>
            <a:r>
              <a:rPr lang="zh-CN" altLang="en-US" smtClean="0"/>
              <a:t> </a:t>
            </a:r>
            <a:r>
              <a:rPr lang="en-US" altLang="zh-CN" smtClean="0"/>
              <a:t>3</a:t>
            </a:r>
            <a:r>
              <a:rPr lang="zh-CN" altLang="en-US" smtClean="0"/>
              <a:t>、钓鱼者使用这些企业邮箱对采集到的邮箱地址进行大量钓鱼邮件群发，内容基本一致。 </a:t>
            </a:r>
          </a:p>
          <a:p>
            <a:r>
              <a:rPr lang="en-US" altLang="zh-CN" smtClean="0"/>
              <a:t>4</a:t>
            </a:r>
            <a:r>
              <a:rPr lang="zh-CN" altLang="en-US" smtClean="0"/>
              <a:t>、钓鱼者注册了几个域名，专门用作钓鱼收信。</a:t>
            </a:r>
          </a:p>
          <a:p>
            <a:r>
              <a:rPr lang="en-US" altLang="zh-CN" smtClean="0"/>
              <a:t>5</a:t>
            </a:r>
            <a:r>
              <a:rPr lang="zh-CN" altLang="en-US" smtClean="0"/>
              <a:t>、这是一起针对国内企业</a:t>
            </a:r>
            <a:r>
              <a:rPr lang="en-US" altLang="zh-CN" smtClean="0"/>
              <a:t>OA</a:t>
            </a:r>
            <a:r>
              <a:rPr lang="zh-CN" altLang="en-US" smtClean="0"/>
              <a:t>系统精心策划的大规模钓鱼攻击事件。（</a:t>
            </a:r>
            <a:r>
              <a:rPr lang="en-US" altLang="zh-CN" smtClean="0"/>
              <a:t>APT</a:t>
            </a:r>
            <a:r>
              <a:rPr lang="zh-CN" altLang="en-US" smtClean="0"/>
              <a:t>攻击？） </a:t>
            </a:r>
          </a:p>
        </p:txBody>
      </p:sp>
      <p:sp>
        <p:nvSpPr>
          <p:cNvPr id="60419" name="幻灯片编号占位符 3"/>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132A50B5-124E-4333-87CC-495E331CDAA6}" type="slidenum">
              <a:rPr lang="zh-CN" altLang="en-US"/>
              <a:pPr/>
              <a:t>36</a:t>
            </a:fld>
            <a:endParaRPr lang="en-US" altLang="zh-CN"/>
          </a:p>
        </p:txBody>
      </p:sp>
    </p:spTree>
    <p:extLst>
      <p:ext uri="{BB962C8B-B14F-4D97-AF65-F5344CB8AC3E}">
        <p14:creationId xmlns:p14="http://schemas.microsoft.com/office/powerpoint/2010/main" val="1568851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61442" name="备注占位符 2"/>
          <p:cNvSpPr>
            <a:spLocks noGrp="1"/>
          </p:cNvSpPr>
          <p:nvPr>
            <p:ph type="body" idx="1"/>
          </p:nvPr>
        </p:nvSpPr>
        <p:spPr/>
        <p:txBody>
          <a:bodyPr/>
          <a:lstStyle/>
          <a:p>
            <a:r>
              <a:rPr lang="zh-CN" altLang="en-US" smtClean="0"/>
              <a:t>同时在该员工邮箱内发现数以千计的已发送的大规模钓鱼邮件！！！</a:t>
            </a:r>
          </a:p>
          <a:p>
            <a:r>
              <a:rPr lang="zh-CN" altLang="en-US" smtClean="0"/>
              <a:t>经细细查阅，发现这些都是收件人地址不存在或其它各种原因导致发送失败的退信，或者收件人自动回复的邮件！</a:t>
            </a:r>
          </a:p>
          <a:p>
            <a:r>
              <a:rPr lang="zh-CN" altLang="en-US" smtClean="0"/>
              <a:t>数量足有上千封，这仅仅只是几个小时内的接收量！</a:t>
            </a:r>
          </a:p>
          <a:p>
            <a:r>
              <a:rPr lang="zh-CN" altLang="en-US" smtClean="0"/>
              <a:t>经过查阅退信邮件内容，发现都是发给各种网站管理员、各种企业员工、各类政府网站邮箱，种类繁多。</a:t>
            </a:r>
          </a:p>
        </p:txBody>
      </p:sp>
      <p:sp>
        <p:nvSpPr>
          <p:cNvPr id="61443" name="幻灯片编号占位符 3"/>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B9F8C423-0A16-4097-AE10-2FCEA8917726}" type="slidenum">
              <a:rPr lang="zh-CN" altLang="en-US"/>
              <a:pPr/>
              <a:t>37</a:t>
            </a:fld>
            <a:endParaRPr lang="en-US" altLang="zh-CN"/>
          </a:p>
        </p:txBody>
      </p:sp>
    </p:spTree>
    <p:extLst>
      <p:ext uri="{BB962C8B-B14F-4D97-AF65-F5344CB8AC3E}">
        <p14:creationId xmlns:p14="http://schemas.microsoft.com/office/powerpoint/2010/main" val="2090671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62466" name="备注占位符 2"/>
          <p:cNvSpPr>
            <a:spLocks noGrp="1"/>
          </p:cNvSpPr>
          <p:nvPr>
            <p:ph type="body" idx="1"/>
          </p:nvPr>
        </p:nvSpPr>
        <p:spPr/>
        <p:txBody>
          <a:bodyPr/>
          <a:lstStyle/>
          <a:p>
            <a:r>
              <a:rPr lang="zh-CN" altLang="en-US" dirty="0" smtClean="0"/>
              <a:t>分析推测这个犯罪团伙的邮件发送地址名单，</a:t>
            </a:r>
          </a:p>
          <a:p>
            <a:endParaRPr lang="zh-CN" altLang="en-US" dirty="0" smtClean="0"/>
          </a:p>
          <a:p>
            <a:r>
              <a:rPr lang="zh-CN" altLang="en-US" dirty="0" smtClean="0"/>
              <a:t>应该是从搜索引擎搜索某类关键词批量采集的。</a:t>
            </a:r>
          </a:p>
          <a:p>
            <a:endParaRPr lang="zh-CN" altLang="en-US" dirty="0" smtClean="0"/>
          </a:p>
          <a:p>
            <a:r>
              <a:rPr lang="zh-CN" altLang="en-US" dirty="0" smtClean="0"/>
              <a:t>发送如此多的钓鱼邮件，目的不得而知。</a:t>
            </a:r>
          </a:p>
        </p:txBody>
      </p:sp>
      <p:sp>
        <p:nvSpPr>
          <p:cNvPr id="62467" name="幻灯片编号占位符 3"/>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3EE8E0CF-C58C-4752-AF03-18578FE5E97E}" type="slidenum">
              <a:rPr lang="zh-CN" altLang="en-US"/>
              <a:pPr/>
              <a:t>38</a:t>
            </a:fld>
            <a:endParaRPr lang="en-US" altLang="zh-CN"/>
          </a:p>
        </p:txBody>
      </p:sp>
    </p:spTree>
    <p:extLst>
      <p:ext uri="{BB962C8B-B14F-4D97-AF65-F5344CB8AC3E}">
        <p14:creationId xmlns:p14="http://schemas.microsoft.com/office/powerpoint/2010/main" val="3203384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63490" name="备注占位符 2"/>
          <p:cNvSpPr>
            <a:spLocks noGrp="1"/>
          </p:cNvSpPr>
          <p:nvPr>
            <p:ph type="body" idx="1"/>
          </p:nvPr>
        </p:nvSpPr>
        <p:spPr/>
        <p:txBody>
          <a:bodyPr/>
          <a:lstStyle/>
          <a:p>
            <a:r>
              <a:rPr kumimoji="1" lang="en-US" altLang="zh-CN" smtClean="0"/>
              <a:t>Github</a:t>
            </a:r>
            <a:r>
              <a:rPr kumimoji="1" lang="zh-CN" altLang="en-US" smtClean="0"/>
              <a:t> 信息泄露的案例越来约多</a:t>
            </a:r>
          </a:p>
        </p:txBody>
      </p:sp>
      <p:sp>
        <p:nvSpPr>
          <p:cNvPr id="63491" name="幻灯片编号占位符 3"/>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4F6C27D5-AC0B-48EA-BAE1-9D12F4288957}" type="slidenum">
              <a:rPr lang="zh-CN" altLang="en-US"/>
              <a:pPr/>
              <a:t>40</a:t>
            </a:fld>
            <a:endParaRPr lang="en-US" altLang="zh-CN"/>
          </a:p>
        </p:txBody>
      </p:sp>
    </p:spTree>
    <p:extLst>
      <p:ext uri="{BB962C8B-B14F-4D97-AF65-F5344CB8AC3E}">
        <p14:creationId xmlns:p14="http://schemas.microsoft.com/office/powerpoint/2010/main" val="4096870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64514" name="备注占位符 2"/>
          <p:cNvSpPr>
            <a:spLocks noGrp="1"/>
          </p:cNvSpPr>
          <p:nvPr>
            <p:ph type="body" idx="1"/>
          </p:nvPr>
        </p:nvSpPr>
        <p:spPr/>
        <p:txBody>
          <a:bodyPr/>
          <a:lstStyle/>
          <a:p>
            <a:r>
              <a:rPr lang="en-US" altLang="zh-CN" smtClean="0"/>
              <a:t>github</a:t>
            </a:r>
            <a:r>
              <a:rPr lang="zh-CN" altLang="en-US" smtClean="0"/>
              <a:t>支持较为较为强大的搜索语法，</a:t>
            </a:r>
          </a:p>
          <a:p>
            <a:endParaRPr lang="zh-CN" altLang="en-US" smtClean="0"/>
          </a:p>
          <a:p>
            <a:r>
              <a:rPr lang="zh-CN" altLang="en-US" smtClean="0"/>
              <a:t>通过这些搜索语法可以搜索到一些常规方法无法搜索的内容，</a:t>
            </a:r>
          </a:p>
          <a:p>
            <a:endParaRPr lang="zh-CN" altLang="en-US" smtClean="0"/>
          </a:p>
          <a:p>
            <a:r>
              <a:rPr lang="zh-CN" altLang="en-US" smtClean="0"/>
              <a:t>如搜索内部项目、密码，</a:t>
            </a:r>
            <a:r>
              <a:rPr lang="en-US" altLang="zh-CN" smtClean="0"/>
              <a:t>ssh</a:t>
            </a:r>
            <a:r>
              <a:rPr lang="zh-CN" altLang="en-US" smtClean="0"/>
              <a:t>私钥等。</a:t>
            </a:r>
          </a:p>
        </p:txBody>
      </p:sp>
      <p:sp>
        <p:nvSpPr>
          <p:cNvPr id="64515" name="幻灯片编号占位符 3"/>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7CBB9A43-9014-447A-AC68-E3C70A59FD65}" type="slidenum">
              <a:rPr lang="zh-CN" altLang="en-US"/>
              <a:pPr/>
              <a:t>41</a:t>
            </a:fld>
            <a:endParaRPr lang="en-US" altLang="zh-CN"/>
          </a:p>
        </p:txBody>
      </p:sp>
    </p:spTree>
    <p:extLst>
      <p:ext uri="{BB962C8B-B14F-4D97-AF65-F5344CB8AC3E}">
        <p14:creationId xmlns:p14="http://schemas.microsoft.com/office/powerpoint/2010/main" val="2314677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不要认真的下结论，当作是一个调侃！</a:t>
            </a:r>
            <a:endParaRPr lang="zh-CN" altLang="en-US" dirty="0"/>
          </a:p>
        </p:txBody>
      </p:sp>
      <p:sp>
        <p:nvSpPr>
          <p:cNvPr id="4" name="灯片编号占位符 3"/>
          <p:cNvSpPr>
            <a:spLocks noGrp="1"/>
          </p:cNvSpPr>
          <p:nvPr>
            <p:ph type="sldNum" sz="quarter" idx="10"/>
          </p:nvPr>
        </p:nvSpPr>
        <p:spPr/>
        <p:txBody>
          <a:bodyPr/>
          <a:lstStyle/>
          <a:p>
            <a:fld id="{3CDA0EB0-7D5C-4D53-A67D-2182B43752F5}" type="slidenum">
              <a:rPr lang="zh-CN" altLang="en-US" smtClean="0"/>
              <a:pPr/>
              <a:t>10</a:t>
            </a:fld>
            <a:endParaRPr lang="en-US" altLang="zh-CN"/>
          </a:p>
        </p:txBody>
      </p:sp>
    </p:spTree>
    <p:extLst>
      <p:ext uri="{BB962C8B-B14F-4D97-AF65-F5344CB8AC3E}">
        <p14:creationId xmlns:p14="http://schemas.microsoft.com/office/powerpoint/2010/main" val="3707274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65538" name="备注占位符 2"/>
          <p:cNvSpPr>
            <a:spLocks noGrp="1"/>
          </p:cNvSpPr>
          <p:nvPr>
            <p:ph type="body" idx="1"/>
          </p:nvPr>
        </p:nvSpPr>
        <p:spPr/>
        <p:txBody>
          <a:bodyPr/>
          <a:lstStyle/>
          <a:p>
            <a:r>
              <a:rPr lang="zh-CN" altLang="en-US" smtClean="0"/>
              <a:t>另外还可以通过</a:t>
            </a:r>
            <a:r>
              <a:rPr lang="en-US" altLang="zh-CN" smtClean="0"/>
              <a:t>github</a:t>
            </a:r>
            <a:r>
              <a:rPr lang="zh-CN" altLang="en-US" smtClean="0"/>
              <a:t>来查找代码安全问题，</a:t>
            </a:r>
          </a:p>
          <a:p>
            <a:endParaRPr lang="zh-CN" altLang="en-US" smtClean="0"/>
          </a:p>
          <a:p>
            <a:r>
              <a:rPr lang="zh-CN" altLang="en-US" smtClean="0"/>
              <a:t>如输入规则：</a:t>
            </a:r>
            <a:r>
              <a:rPr lang="en-US" altLang="zh-CN" smtClean="0"/>
              <a:t>extension:php mysql_query $_GET</a:t>
            </a:r>
            <a:r>
              <a:rPr lang="zh-CN" altLang="en-US" smtClean="0"/>
              <a:t>，</a:t>
            </a:r>
          </a:p>
          <a:p>
            <a:endParaRPr lang="zh-CN" altLang="en-US" smtClean="0"/>
          </a:p>
          <a:p>
            <a:r>
              <a:rPr lang="zh-CN" altLang="en-US" smtClean="0"/>
              <a:t>可以搜索到大量包含</a:t>
            </a:r>
            <a:r>
              <a:rPr lang="en-US" altLang="zh-CN" smtClean="0"/>
              <a:t>mysql_query $_GET</a:t>
            </a:r>
            <a:r>
              <a:rPr lang="zh-CN" altLang="en-US" smtClean="0"/>
              <a:t>的请求，</a:t>
            </a:r>
          </a:p>
          <a:p>
            <a:endParaRPr lang="zh-CN" altLang="en-US" smtClean="0"/>
          </a:p>
          <a:p>
            <a:r>
              <a:rPr lang="zh-CN" altLang="en-US" smtClean="0"/>
              <a:t>可以有针对性的进行代码审计。</a:t>
            </a:r>
          </a:p>
        </p:txBody>
      </p:sp>
      <p:sp>
        <p:nvSpPr>
          <p:cNvPr id="65539" name="幻灯片编号占位符 3"/>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B6D06A9D-8D08-4771-87C2-C905D80067F4}" type="slidenum">
              <a:rPr lang="zh-CN" altLang="en-US"/>
              <a:pPr/>
              <a:t>42</a:t>
            </a:fld>
            <a:endParaRPr lang="en-US" altLang="zh-CN"/>
          </a:p>
        </p:txBody>
      </p:sp>
    </p:spTree>
    <p:extLst>
      <p:ext uri="{BB962C8B-B14F-4D97-AF65-F5344CB8AC3E}">
        <p14:creationId xmlns:p14="http://schemas.microsoft.com/office/powerpoint/2010/main" val="1145183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66562" name="备注占位符 2"/>
          <p:cNvSpPr>
            <a:spLocks noGrp="1"/>
          </p:cNvSpPr>
          <p:nvPr>
            <p:ph type="body" idx="1"/>
          </p:nvPr>
        </p:nvSpPr>
        <p:spPr/>
        <p:txBody>
          <a:bodyPr/>
          <a:lstStyle/>
          <a:p>
            <a:r>
              <a:rPr lang="zh-CN" altLang="en-US" dirty="0" smtClean="0"/>
              <a:t>通过 </a:t>
            </a:r>
            <a:r>
              <a:rPr lang="en-US" altLang="zh-CN" dirty="0" err="1" smtClean="0"/>
              <a:t>github</a:t>
            </a:r>
            <a:r>
              <a:rPr lang="zh-CN" altLang="en-US" dirty="0" smtClean="0"/>
              <a:t> 搜索到美团泄漏的数据库信息后得到的数据库</a:t>
            </a:r>
          </a:p>
        </p:txBody>
      </p:sp>
      <p:sp>
        <p:nvSpPr>
          <p:cNvPr id="66563" name="幻灯片编号占位符 3"/>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51FB8EEF-C975-4D86-BDDC-E6E292C0D6E2}" type="slidenum">
              <a:rPr lang="zh-CN" altLang="en-US"/>
              <a:pPr/>
              <a:t>43</a:t>
            </a:fld>
            <a:endParaRPr lang="en-US" altLang="zh-CN"/>
          </a:p>
        </p:txBody>
      </p:sp>
    </p:spTree>
    <p:extLst>
      <p:ext uri="{BB962C8B-B14F-4D97-AF65-F5344CB8AC3E}">
        <p14:creationId xmlns:p14="http://schemas.microsoft.com/office/powerpoint/2010/main" val="4202543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69634" name="备注占位符 2"/>
          <p:cNvSpPr>
            <a:spLocks noGrp="1"/>
          </p:cNvSpPr>
          <p:nvPr>
            <p:ph type="body" idx="1"/>
          </p:nvPr>
        </p:nvSpPr>
        <p:spPr/>
        <p:txBody>
          <a:bodyPr/>
          <a:lstStyle/>
          <a:p>
            <a:r>
              <a:rPr lang="zh-CN" altLang="en-US" dirty="0" smtClean="0"/>
              <a:t>在</a:t>
            </a:r>
            <a:r>
              <a:rPr lang="en-US" altLang="zh-CN" dirty="0" smtClean="0"/>
              <a:t>svn1.6</a:t>
            </a:r>
            <a:r>
              <a:rPr lang="zh-CN" altLang="en-US" dirty="0" smtClean="0"/>
              <a:t>之前的版本，通过访问</a:t>
            </a:r>
            <a:r>
              <a:rPr lang="en-US" altLang="zh-CN" dirty="0" smtClean="0"/>
              <a:t>.entries</a:t>
            </a:r>
            <a:r>
              <a:rPr lang="zh-CN" altLang="en-US" dirty="0" smtClean="0"/>
              <a:t>，可以下载到</a:t>
            </a:r>
            <a:r>
              <a:rPr lang="en-US" altLang="zh-CN" dirty="0" err="1" smtClean="0"/>
              <a:t>svn</a:t>
            </a:r>
            <a:r>
              <a:rPr lang="zh-CN" altLang="en-US" dirty="0" smtClean="0"/>
              <a:t>里的代码，比如案例： </a:t>
            </a:r>
            <a:r>
              <a:rPr lang="en-US" altLang="zh-CN" dirty="0" err="1" smtClean="0">
                <a:hlinkClick r:id="rId3"/>
              </a:rPr>
              <a:t>WooYun</a:t>
            </a:r>
            <a:r>
              <a:rPr lang="en-US" altLang="zh-CN" dirty="0" smtClean="0">
                <a:hlinkClick r:id="rId3"/>
              </a:rPr>
              <a:t>: </a:t>
            </a:r>
            <a:r>
              <a:rPr lang="zh-CN" altLang="en-US" dirty="0" smtClean="0">
                <a:hlinkClick r:id="rId3"/>
              </a:rPr>
              <a:t>乐视某分站源码泄漏</a:t>
            </a:r>
            <a:endParaRPr lang="zh-CN" altLang="en-US" dirty="0" smtClean="0"/>
          </a:p>
          <a:p>
            <a:r>
              <a:rPr lang="zh-CN" altLang="en-US" dirty="0" smtClean="0"/>
              <a:t>在</a:t>
            </a:r>
            <a:r>
              <a:rPr lang="en-US" altLang="zh-CN" dirty="0" err="1" smtClean="0"/>
              <a:t>metasploit</a:t>
            </a:r>
            <a:r>
              <a:rPr lang="zh-CN" altLang="en-US" dirty="0" smtClean="0"/>
              <a:t>里有利用程序，对应的利用模块是：</a:t>
            </a:r>
          </a:p>
          <a:p>
            <a:r>
              <a:rPr lang="en-US" altLang="zh-CN" dirty="0" smtClean="0"/>
              <a:t>auxiliary/scanner/http/</a:t>
            </a:r>
            <a:r>
              <a:rPr lang="en-US" altLang="zh-CN" dirty="0" err="1" smtClean="0"/>
              <a:t>svn_scanner</a:t>
            </a:r>
            <a:r>
              <a:rPr lang="zh-CN" altLang="en-US" dirty="0" smtClean="0"/>
              <a:t>。</a:t>
            </a:r>
          </a:p>
          <a:p>
            <a:r>
              <a:rPr lang="zh-CN" altLang="en-US" dirty="0" smtClean="0"/>
              <a:t>在</a:t>
            </a:r>
            <a:r>
              <a:rPr lang="en-US" altLang="zh-CN" dirty="0" smtClean="0"/>
              <a:t>svn1.7</a:t>
            </a:r>
            <a:r>
              <a:rPr lang="zh-CN" altLang="en-US" dirty="0" smtClean="0"/>
              <a:t>之后的版本，通过访问</a:t>
            </a:r>
            <a:r>
              <a:rPr lang="en-US" altLang="zh-CN" dirty="0" smtClean="0"/>
              <a:t>.</a:t>
            </a:r>
            <a:r>
              <a:rPr lang="en-US" altLang="zh-CN" dirty="0" err="1" smtClean="0"/>
              <a:t>svn</a:t>
            </a:r>
            <a:r>
              <a:rPr lang="en-US" altLang="zh-CN" dirty="0" smtClean="0"/>
              <a:t>/</a:t>
            </a:r>
            <a:r>
              <a:rPr lang="en-US" altLang="zh-CN" dirty="0" err="1" smtClean="0"/>
              <a:t>wc.db</a:t>
            </a:r>
            <a:r>
              <a:rPr lang="zh-CN" altLang="en-US" dirty="0" smtClean="0"/>
              <a:t>，对应的</a:t>
            </a:r>
            <a:r>
              <a:rPr lang="en-US" altLang="zh-CN" dirty="0" err="1" smtClean="0"/>
              <a:t>metasploit</a:t>
            </a:r>
            <a:r>
              <a:rPr lang="zh-CN" altLang="en-US" dirty="0" smtClean="0"/>
              <a:t>模块也是有利用程序的，对应的</a:t>
            </a:r>
            <a:r>
              <a:rPr lang="en-US" altLang="zh-CN" dirty="0" smtClean="0"/>
              <a:t>modules</a:t>
            </a:r>
            <a:r>
              <a:rPr lang="zh-CN" altLang="en-US" dirty="0" smtClean="0"/>
              <a:t>是：</a:t>
            </a:r>
          </a:p>
          <a:p>
            <a:r>
              <a:rPr lang="en-US" altLang="zh-CN" dirty="0" smtClean="0"/>
              <a:t>auxiliary/scanner/http/</a:t>
            </a:r>
            <a:r>
              <a:rPr lang="en-US" altLang="zh-CN" dirty="0" err="1" smtClean="0"/>
              <a:t>svn_wcdb_scanner</a:t>
            </a:r>
            <a:r>
              <a:rPr lang="zh-CN" altLang="en-US" dirty="0" smtClean="0"/>
              <a:t>。</a:t>
            </a:r>
          </a:p>
          <a:p>
            <a:endParaRPr lang="zh-CN" altLang="en-US" dirty="0" smtClean="0"/>
          </a:p>
          <a:p>
            <a:r>
              <a:rPr lang="en-US" altLang="zh-CN" dirty="0" smtClean="0"/>
              <a:t>---</a:t>
            </a:r>
            <a:endParaRPr lang="zh-CN" altLang="en-US" dirty="0" smtClean="0"/>
          </a:p>
          <a:p>
            <a:r>
              <a:rPr lang="zh-CN" altLang="en-US" dirty="0" smtClean="0"/>
              <a:t>如果</a:t>
            </a:r>
            <a:r>
              <a:rPr lang="en-US" altLang="zh-CN" dirty="0" smtClean="0"/>
              <a:t>.</a:t>
            </a:r>
            <a:r>
              <a:rPr lang="en-US" altLang="zh-CN" dirty="0" err="1" smtClean="0"/>
              <a:t>git</a:t>
            </a:r>
            <a:r>
              <a:rPr lang="zh-CN" altLang="en-US" dirty="0" smtClean="0"/>
              <a:t>文件夹可以被外网，攻击者可以通过</a:t>
            </a:r>
            <a:r>
              <a:rPr lang="en-US" altLang="zh-CN" dirty="0" smtClean="0"/>
              <a:t>.</a:t>
            </a:r>
            <a:r>
              <a:rPr lang="en-US" altLang="zh-CN" dirty="0" err="1" smtClean="0"/>
              <a:t>git</a:t>
            </a:r>
            <a:r>
              <a:rPr lang="zh-CN" altLang="en-US" dirty="0" smtClean="0"/>
              <a:t>下载所有的代码，当前前提是目录可被遍历，如果能遍历可以简单的获取到源代码。</a:t>
            </a:r>
            <a:endParaRPr lang="en-US" altLang="zh-CN" dirty="0" smtClean="0"/>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a:t>
            </a:r>
          </a:p>
          <a:p>
            <a:endParaRPr lang="en-US" altLang="zh-CN" dirty="0" smtClean="0"/>
          </a:p>
          <a:p>
            <a:r>
              <a:rPr lang="en-US" altLang="zh-CN" dirty="0" err="1" smtClean="0"/>
              <a:t>elasticSearch</a:t>
            </a:r>
            <a:r>
              <a:rPr lang="zh-CN" altLang="en-US" dirty="0" smtClean="0"/>
              <a:t>是一个基于</a:t>
            </a:r>
            <a:r>
              <a:rPr lang="en-US" altLang="zh-CN" dirty="0" err="1" smtClean="0"/>
              <a:t>Lucene</a:t>
            </a:r>
            <a:r>
              <a:rPr lang="zh-CN" altLang="en-US" dirty="0" smtClean="0"/>
              <a:t>构建的开源，分布式，</a:t>
            </a:r>
            <a:r>
              <a:rPr lang="en-US" altLang="zh-CN" dirty="0" err="1" smtClean="0"/>
              <a:t>RESTful</a:t>
            </a:r>
            <a:r>
              <a:rPr lang="zh-CN" altLang="en-US" dirty="0" smtClean="0"/>
              <a:t>搜索引擎。设计用于云计算中，能够达到实时搜索，稳定，可靠，快速，安装使用方便。</a:t>
            </a:r>
          </a:p>
          <a:p>
            <a:r>
              <a:rPr lang="en-US" altLang="zh-CN" dirty="0" err="1" smtClean="0"/>
              <a:t>elasticsearch</a:t>
            </a:r>
            <a:r>
              <a:rPr lang="en-US" altLang="zh-CN" dirty="0" smtClean="0"/>
              <a:t> </a:t>
            </a:r>
            <a:r>
              <a:rPr lang="zh-CN" altLang="en-US" dirty="0" smtClean="0"/>
              <a:t>本身没有访问控制，任何通过</a:t>
            </a:r>
            <a:r>
              <a:rPr lang="en-US" altLang="zh-CN" dirty="0" smtClean="0"/>
              <a:t>http </a:t>
            </a:r>
            <a:r>
              <a:rPr lang="en-US" altLang="zh-CN" dirty="0" err="1" smtClean="0"/>
              <a:t>api</a:t>
            </a:r>
            <a:r>
              <a:rPr lang="zh-CN" altLang="en-US" dirty="0" smtClean="0"/>
              <a:t>搜索</a:t>
            </a:r>
            <a:r>
              <a:rPr lang="en-US" altLang="zh-CN" dirty="0" err="1" smtClean="0"/>
              <a:t>es</a:t>
            </a:r>
            <a:r>
              <a:rPr lang="zh-CN" altLang="en-US" dirty="0" smtClean="0"/>
              <a:t>中存储的结果，可以用</a:t>
            </a:r>
            <a:r>
              <a:rPr lang="en-US" altLang="zh-CN" dirty="0" smtClean="0"/>
              <a:t>put</a:t>
            </a:r>
            <a:r>
              <a:rPr lang="zh-CN" altLang="en-US" dirty="0" smtClean="0"/>
              <a:t>请求来</a:t>
            </a:r>
            <a:r>
              <a:rPr lang="en-US" altLang="zh-CN" dirty="0" smtClean="0"/>
              <a:t>update</a:t>
            </a:r>
            <a:r>
              <a:rPr lang="zh-CN" altLang="en-US" dirty="0" smtClean="0"/>
              <a:t>存储结果。</a:t>
            </a:r>
            <a:r>
              <a:rPr lang="en-US" altLang="zh-CN" dirty="0" err="1" smtClean="0"/>
              <a:t>elasticsearch</a:t>
            </a:r>
            <a:r>
              <a:rPr lang="zh-CN" altLang="en-US" dirty="0" smtClean="0"/>
              <a:t>早与</a:t>
            </a:r>
            <a:r>
              <a:rPr lang="en-US" altLang="zh-CN" dirty="0" smtClean="0"/>
              <a:t>1.2.0</a:t>
            </a:r>
            <a:r>
              <a:rPr lang="zh-CN" altLang="en-US" dirty="0" smtClean="0"/>
              <a:t>版本中存在远程代码执行漏洞，</a:t>
            </a:r>
            <a:r>
              <a:rPr lang="en-US" altLang="zh-CN" dirty="0" err="1" smtClean="0"/>
              <a:t>cve</a:t>
            </a:r>
            <a:r>
              <a:rPr lang="zh-CN" altLang="en-US" dirty="0" smtClean="0"/>
              <a:t>版本号为：</a:t>
            </a:r>
            <a:r>
              <a:rPr lang="en-US" altLang="zh-CN" dirty="0" smtClean="0"/>
              <a:t>CVE-2014-3120</a:t>
            </a:r>
          </a:p>
          <a:p>
            <a:endParaRPr lang="zh-CN" altLang="en-US" dirty="0" smtClean="0"/>
          </a:p>
          <a:p>
            <a:r>
              <a:rPr lang="en-US" altLang="zh-CN" dirty="0" err="1" smtClean="0"/>
              <a:t>elasticsearch</a:t>
            </a:r>
            <a:r>
              <a:rPr lang="zh-CN" altLang="en-US" dirty="0" smtClean="0"/>
              <a:t>启动默认端口为</a:t>
            </a:r>
            <a:r>
              <a:rPr lang="en-US" altLang="zh-CN" dirty="0" smtClean="0"/>
              <a:t>9200,</a:t>
            </a:r>
            <a:r>
              <a:rPr lang="zh-CN" altLang="en-US" dirty="0" smtClean="0"/>
              <a:t>可以看到集群版本信息</a:t>
            </a:r>
            <a:r>
              <a:rPr lang="en-US" altLang="zh-CN" dirty="0" smtClean="0"/>
              <a:t>.</a:t>
            </a:r>
            <a:endParaRPr lang="zh-CN" altLang="en-US" dirty="0" smtClean="0"/>
          </a:p>
          <a:p>
            <a:endParaRPr lang="en-US" altLang="zh-CN" dirty="0" smtClean="0"/>
          </a:p>
          <a:p>
            <a:r>
              <a:rPr lang="en-US" altLang="zh-CN" dirty="0" smtClean="0"/>
              <a:t>----------------------------------</a:t>
            </a:r>
          </a:p>
          <a:p>
            <a:r>
              <a:rPr lang="en-US" altLang="zh-CN" dirty="0" err="1" smtClean="0"/>
              <a:t>redis</a:t>
            </a:r>
            <a:r>
              <a:rPr lang="zh-CN" altLang="en-US" dirty="0" smtClean="0"/>
              <a:t>是一个</a:t>
            </a:r>
            <a:r>
              <a:rPr lang="en-US" altLang="zh-CN" dirty="0" smtClean="0"/>
              <a:t>key-value</a:t>
            </a:r>
            <a:r>
              <a:rPr lang="zh-CN" altLang="en-US" dirty="0" smtClean="0"/>
              <a:t>存储系统。和</a:t>
            </a:r>
            <a:r>
              <a:rPr lang="en-US" altLang="zh-CN" dirty="0" err="1" smtClean="0"/>
              <a:t>Memcached</a:t>
            </a:r>
            <a:r>
              <a:rPr lang="zh-CN" altLang="en-US" dirty="0" smtClean="0"/>
              <a:t>类似，它支持存储的</a:t>
            </a:r>
            <a:r>
              <a:rPr lang="en-US" altLang="zh-CN" dirty="0" smtClean="0"/>
              <a:t>value</a:t>
            </a:r>
            <a:r>
              <a:rPr lang="zh-CN" altLang="en-US" dirty="0" smtClean="0"/>
              <a:t>类型相对更多，包括</a:t>
            </a:r>
            <a:r>
              <a:rPr lang="en-US" altLang="zh-CN" dirty="0" smtClean="0"/>
              <a:t>string(</a:t>
            </a:r>
            <a:r>
              <a:rPr lang="zh-CN" altLang="en-US" dirty="0" smtClean="0"/>
              <a:t>字符串</a:t>
            </a:r>
            <a:r>
              <a:rPr lang="en-US" altLang="zh-CN" dirty="0" smtClean="0"/>
              <a:t>)</a:t>
            </a:r>
            <a:r>
              <a:rPr lang="zh-CN" altLang="en-US" dirty="0" smtClean="0"/>
              <a:t>、</a:t>
            </a:r>
            <a:r>
              <a:rPr lang="en-US" altLang="zh-CN" dirty="0" smtClean="0"/>
              <a:t>list(</a:t>
            </a:r>
            <a:r>
              <a:rPr lang="zh-CN" altLang="en-US" dirty="0" smtClean="0"/>
              <a:t>链表</a:t>
            </a:r>
            <a:r>
              <a:rPr lang="en-US" altLang="zh-CN" dirty="0" smtClean="0"/>
              <a:t>)</a:t>
            </a:r>
            <a:r>
              <a:rPr lang="zh-CN" altLang="en-US" dirty="0" smtClean="0"/>
              <a:t>、</a:t>
            </a:r>
            <a:r>
              <a:rPr lang="en-US" altLang="zh-CN" dirty="0" smtClean="0"/>
              <a:t>set(</a:t>
            </a:r>
            <a:r>
              <a:rPr lang="zh-CN" altLang="en-US" dirty="0" smtClean="0"/>
              <a:t>集合</a:t>
            </a:r>
            <a:r>
              <a:rPr lang="en-US" altLang="zh-CN" dirty="0" smtClean="0"/>
              <a:t>)</a:t>
            </a:r>
            <a:r>
              <a:rPr lang="zh-CN" altLang="en-US" dirty="0" smtClean="0"/>
              <a:t>、</a:t>
            </a:r>
            <a:r>
              <a:rPr lang="en-US" altLang="zh-CN" dirty="0" err="1" smtClean="0"/>
              <a:t>zset</a:t>
            </a:r>
            <a:r>
              <a:rPr lang="en-US" altLang="zh-CN" dirty="0" smtClean="0"/>
              <a:t>(sorted set --</a:t>
            </a:r>
            <a:r>
              <a:rPr lang="zh-CN" altLang="en-US" dirty="0" smtClean="0"/>
              <a:t>有序集合</a:t>
            </a:r>
            <a:r>
              <a:rPr lang="en-US" altLang="zh-CN" dirty="0" smtClean="0"/>
              <a:t>)</a:t>
            </a:r>
            <a:r>
              <a:rPr lang="zh-CN" altLang="en-US" dirty="0" smtClean="0"/>
              <a:t>和</a:t>
            </a:r>
            <a:r>
              <a:rPr lang="en-US" altLang="zh-CN" dirty="0" smtClean="0"/>
              <a:t>hash</a:t>
            </a:r>
            <a:r>
              <a:rPr lang="zh-CN" altLang="en-US" dirty="0" smtClean="0"/>
              <a:t>（哈希类型）</a:t>
            </a:r>
          </a:p>
          <a:p>
            <a:r>
              <a:rPr lang="en-US" altLang="zh-CN" dirty="0" err="1" smtClean="0"/>
              <a:t>redis</a:t>
            </a:r>
            <a:r>
              <a:rPr lang="zh-CN" altLang="en-US" dirty="0" smtClean="0"/>
              <a:t>没有加密方式，监听</a:t>
            </a:r>
            <a:r>
              <a:rPr lang="en-US" altLang="zh-CN" dirty="0" smtClean="0"/>
              <a:t>6379 </a:t>
            </a:r>
            <a:r>
              <a:rPr lang="en-US" altLang="zh-CN" dirty="0" err="1" smtClean="0"/>
              <a:t>tcp</a:t>
            </a:r>
            <a:r>
              <a:rPr lang="zh-CN" altLang="en-US" dirty="0" smtClean="0"/>
              <a:t>端口，默认</a:t>
            </a:r>
            <a:r>
              <a:rPr lang="en-US" altLang="zh-CN" dirty="0" err="1" smtClean="0"/>
              <a:t>redis</a:t>
            </a:r>
            <a:r>
              <a:rPr lang="zh-CN" altLang="en-US" dirty="0" smtClean="0"/>
              <a:t>如果没有指向监听内网地址，而对外开放，外网攻击者可以直接访问该数据库。</a:t>
            </a:r>
          </a:p>
          <a:p>
            <a:r>
              <a:rPr lang="zh-CN" altLang="en-US" dirty="0" smtClean="0"/>
              <a:t>通过</a:t>
            </a:r>
            <a:r>
              <a:rPr lang="en-US" altLang="zh-CN" dirty="0" err="1" smtClean="0"/>
              <a:t>shodan</a:t>
            </a:r>
            <a:r>
              <a:rPr lang="zh-CN" altLang="en-US" dirty="0" smtClean="0"/>
              <a:t>来搜索</a:t>
            </a:r>
            <a:r>
              <a:rPr lang="en-US" altLang="zh-CN" dirty="0" smtClean="0"/>
              <a:t>redis:6379 </a:t>
            </a:r>
            <a:r>
              <a:rPr lang="zh-CN" altLang="en-US" dirty="0" smtClean="0"/>
              <a:t>关键字，可以获取大量</a:t>
            </a:r>
            <a:r>
              <a:rPr lang="en-US" altLang="zh-CN" dirty="0" err="1" smtClean="0"/>
              <a:t>redis</a:t>
            </a:r>
            <a:r>
              <a:rPr lang="zh-CN" altLang="en-US" dirty="0" smtClean="0"/>
              <a:t>信息</a:t>
            </a:r>
            <a:endParaRPr lang="en-US" altLang="zh-CN" dirty="0" smtClean="0"/>
          </a:p>
          <a:p>
            <a:endParaRPr lang="en-US" altLang="zh-CN" dirty="0" smtClean="0"/>
          </a:p>
          <a:p>
            <a:r>
              <a:rPr lang="en-US" altLang="zh-CN" dirty="0" smtClean="0"/>
              <a:t>------------------</a:t>
            </a:r>
          </a:p>
          <a:p>
            <a:r>
              <a:rPr lang="en-US" altLang="zh-CN" dirty="0" err="1" smtClean="0"/>
              <a:t>memcache</a:t>
            </a:r>
            <a:r>
              <a:rPr lang="en-US" altLang="zh-CN" dirty="0" smtClean="0"/>
              <a:t> </a:t>
            </a:r>
            <a:r>
              <a:rPr lang="zh-CN" altLang="en-US" dirty="0" smtClean="0"/>
              <a:t>是一种分布式缓存服务器，和通常使用的非分布式的</a:t>
            </a:r>
            <a:r>
              <a:rPr lang="en-US" altLang="zh-CN" dirty="0" err="1" smtClean="0"/>
              <a:t>ecache</a:t>
            </a:r>
            <a:r>
              <a:rPr lang="zh-CN" altLang="en-US" dirty="0" smtClean="0"/>
              <a:t>不同，</a:t>
            </a:r>
            <a:r>
              <a:rPr lang="en-US" altLang="zh-CN" dirty="0" err="1" smtClean="0"/>
              <a:t>memcache</a:t>
            </a:r>
            <a:r>
              <a:rPr lang="zh-CN" altLang="en-US" dirty="0" smtClean="0"/>
              <a:t>需要独立的服务器支撑，客户端通过配置</a:t>
            </a:r>
            <a:r>
              <a:rPr lang="en-US" altLang="zh-CN" dirty="0" smtClean="0"/>
              <a:t>IP</a:t>
            </a:r>
            <a:r>
              <a:rPr lang="zh-CN" altLang="en-US" dirty="0" smtClean="0"/>
              <a:t>地址和端口号（默认</a:t>
            </a:r>
            <a:r>
              <a:rPr lang="en-US" altLang="zh-CN" dirty="0" smtClean="0"/>
              <a:t>11211</a:t>
            </a:r>
            <a:r>
              <a:rPr lang="zh-CN" altLang="en-US" dirty="0" smtClean="0"/>
              <a:t>）与之连接并使用</a:t>
            </a:r>
            <a:r>
              <a:rPr lang="en-US" altLang="zh-CN" dirty="0" smtClean="0"/>
              <a:t>API</a:t>
            </a:r>
            <a:r>
              <a:rPr lang="zh-CN" altLang="en-US" dirty="0" smtClean="0"/>
              <a:t>进行数据的缓存操作。</a:t>
            </a:r>
          </a:p>
          <a:p>
            <a:endParaRPr lang="zh-CN" altLang="en-US" dirty="0" smtClean="0"/>
          </a:p>
          <a:p>
            <a:r>
              <a:rPr lang="en-US" altLang="zh-CN" dirty="0" err="1" smtClean="0"/>
              <a:t>memcached</a:t>
            </a:r>
            <a:r>
              <a:rPr lang="zh-CN" altLang="en-US" dirty="0" smtClean="0"/>
              <a:t>未作</a:t>
            </a:r>
            <a:r>
              <a:rPr lang="en-US" altLang="zh-CN" dirty="0" smtClean="0"/>
              <a:t>IP</a:t>
            </a:r>
            <a:r>
              <a:rPr lang="zh-CN" altLang="en-US" dirty="0" smtClean="0"/>
              <a:t>限制导致缓存数据可被攻击者控制，可被攻击者控制，通过连接上后可获取敏感信息</a:t>
            </a:r>
          </a:p>
          <a:p>
            <a:r>
              <a:rPr lang="en-US" altLang="zh-CN" dirty="0" smtClean="0"/>
              <a:t>------------------</a:t>
            </a:r>
          </a:p>
          <a:p>
            <a:r>
              <a:rPr lang="en-US" altLang="zh-CN" dirty="0" err="1" smtClean="0"/>
              <a:t>Mongodb</a:t>
            </a:r>
            <a:r>
              <a:rPr lang="en-US" altLang="zh-CN" dirty="0" smtClean="0"/>
              <a:t> </a:t>
            </a:r>
            <a:r>
              <a:rPr lang="zh-CN" altLang="en-US" dirty="0" smtClean="0"/>
              <a:t>默认情况下，不需要认证</a:t>
            </a:r>
          </a:p>
          <a:p>
            <a:endParaRPr lang="zh-CN" altLang="en-US" dirty="0" smtClean="0"/>
          </a:p>
        </p:txBody>
      </p:sp>
      <p:sp>
        <p:nvSpPr>
          <p:cNvPr id="69635" name="幻灯片编号占位符 3"/>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F338AF93-021F-4D57-A450-5B686107FD7D}" type="slidenum">
              <a:rPr lang="zh-CN" altLang="en-US"/>
              <a:pPr/>
              <a:t>45</a:t>
            </a:fld>
            <a:endParaRPr lang="en-US" altLang="zh-CN"/>
          </a:p>
        </p:txBody>
      </p:sp>
    </p:spTree>
    <p:extLst>
      <p:ext uri="{BB962C8B-B14F-4D97-AF65-F5344CB8AC3E}">
        <p14:creationId xmlns:p14="http://schemas.microsoft.com/office/powerpoint/2010/main" val="181462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p:sp>
      <p:sp>
        <p:nvSpPr>
          <p:cNvPr id="25603"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smtClean="0"/>
              <a:t>一些能够直接威胁网站数据安全、服务器安全的漏洞已经越来越少。（例如</a:t>
            </a:r>
            <a:r>
              <a:rPr lang="en-US" altLang="zh-CN" dirty="0" smtClean="0"/>
              <a:t>SQL</a:t>
            </a:r>
            <a:r>
              <a:rPr lang="zh-CN" altLang="en-US" dirty="0" smtClean="0"/>
              <a:t>注入、命令执行等）</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慢慢的所有的安全问题由原有的代码层面的问题转变为   业务的问题，逻辑的问题，人的问题。</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攻击手段也会变得更为间接，可能结合多个漏洞来实现攻击行为，可能以员工或相关人员为目标来实现攻击行为（利用人性缺陷、利用人员的操作失误）。</a:t>
            </a:r>
            <a:endParaRPr lang="en-US" altLang="zh-CN" dirty="0" smtClean="0"/>
          </a:p>
          <a:p>
            <a:endParaRPr lang="zh-CN" altLang="en-US" dirty="0" smtClean="0"/>
          </a:p>
        </p:txBody>
      </p:sp>
      <p:sp>
        <p:nvSpPr>
          <p:cNvPr id="25604"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6D2D1540-C0E4-4DD2-AEF7-3DA61CD0F517}" type="slidenum">
              <a:rPr lang="zh-CN" altLang="en-US"/>
              <a:pPr/>
              <a:t>11</a:t>
            </a:fld>
            <a:endParaRPr lang="en-US" altLang="zh-CN"/>
          </a:p>
        </p:txBody>
      </p:sp>
    </p:spTree>
    <p:extLst>
      <p:ext uri="{BB962C8B-B14F-4D97-AF65-F5344CB8AC3E}">
        <p14:creationId xmlns:p14="http://schemas.microsoft.com/office/powerpoint/2010/main" val="3809371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56322" name="备注占位符 2"/>
          <p:cNvSpPr>
            <a:spLocks noGrp="1"/>
          </p:cNvSpPr>
          <p:nvPr>
            <p:ph type="body" idx="1"/>
          </p:nvPr>
        </p:nvSpPr>
        <p:spPr/>
        <p:txBody>
          <a:bodyPr/>
          <a:lstStyle/>
          <a:p>
            <a:r>
              <a:rPr kumimoji="1" lang="zh-CN" altLang="en-US" smtClean="0"/>
              <a:t>这是传统安全与新型的安全测的对比</a:t>
            </a:r>
          </a:p>
          <a:p>
            <a:endParaRPr kumimoji="1" lang="zh-CN" altLang="en-US" smtClean="0"/>
          </a:p>
          <a:p>
            <a:r>
              <a:rPr kumimoji="1" lang="zh-CN" altLang="en-US" smtClean="0"/>
              <a:t>接下来我讲一些比较流行的新型渗透测试手段</a:t>
            </a:r>
          </a:p>
        </p:txBody>
      </p:sp>
      <p:sp>
        <p:nvSpPr>
          <p:cNvPr id="56323" name="幻灯片编号占位符 3"/>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B74E6B55-7C8E-4092-A010-7510BF8048CA}" type="slidenum">
              <a:rPr lang="zh-CN" altLang="en-US"/>
              <a:pPr/>
              <a:t>12</a:t>
            </a:fld>
            <a:endParaRPr lang="en-US" altLang="zh-CN"/>
          </a:p>
        </p:txBody>
      </p:sp>
    </p:spTree>
    <p:extLst>
      <p:ext uri="{BB962C8B-B14F-4D97-AF65-F5344CB8AC3E}">
        <p14:creationId xmlns:p14="http://schemas.microsoft.com/office/powerpoint/2010/main" val="3403782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人的缺陷，导致了网站的</a:t>
            </a:r>
            <a:r>
              <a:rPr lang="zh-CN" altLang="en-US" dirty="0" smtClean="0"/>
              <a:t>缺陷</a:t>
            </a:r>
            <a:endParaRPr lang="en-US" altLang="zh-CN" dirty="0" smtClean="0"/>
          </a:p>
          <a:p>
            <a:endParaRPr lang="en-US" altLang="zh-CN" dirty="0" smtClean="0"/>
          </a:p>
          <a:p>
            <a:r>
              <a:rPr lang="zh-CN" altLang="en-US" sz="1200" b="0" i="0" kern="1200" dirty="0" smtClean="0">
                <a:solidFill>
                  <a:schemeClr val="tx1"/>
                </a:solidFill>
                <a:effectLst/>
                <a:latin typeface="Calibri" panose="020F0502020204030204" pitchFamily="34" charset="0"/>
                <a:ea typeface="宋体" panose="02010600030101010101" pitchFamily="2" charset="-122"/>
                <a:cs typeface="+mn-cs"/>
              </a:rPr>
              <a:t>例如</a:t>
            </a:r>
            <a:r>
              <a:rPr lang="en-US" altLang="zh-CN" sz="1200" b="0" i="0" kern="1200" dirty="0" smtClean="0">
                <a:solidFill>
                  <a:schemeClr val="tx1"/>
                </a:solidFill>
                <a:effectLst/>
                <a:latin typeface="Calibri" panose="020F0502020204030204" pitchFamily="34" charset="0"/>
                <a:ea typeface="宋体" panose="02010600030101010101" pitchFamily="2" charset="-122"/>
                <a:cs typeface="+mn-cs"/>
              </a:rPr>
              <a:t>PKAV.NET </a:t>
            </a:r>
            <a:r>
              <a:rPr lang="zh-CN" altLang="en-US" sz="1200" b="0" i="0" kern="1200" dirty="0" smtClean="0">
                <a:solidFill>
                  <a:schemeClr val="tx1"/>
                </a:solidFill>
                <a:effectLst/>
                <a:latin typeface="Calibri" panose="020F0502020204030204" pitchFamily="34" charset="0"/>
                <a:ea typeface="宋体" panose="02010600030101010101" pitchFamily="2" charset="-122"/>
                <a:cs typeface="+mn-cs"/>
              </a:rPr>
              <a:t>的团队博客中</a:t>
            </a:r>
            <a:r>
              <a:rPr lang="en-US" altLang="zh-CN" sz="1200" b="0" i="0" kern="1200" dirty="0" smtClean="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smtClean="0">
                <a:solidFill>
                  <a:schemeClr val="tx1"/>
                </a:solidFill>
                <a:effectLst/>
                <a:latin typeface="Calibri" panose="020F0502020204030204" pitchFamily="34" charset="0"/>
                <a:ea typeface="宋体" panose="02010600030101010101" pitchFamily="2" charset="-122"/>
                <a:cs typeface="+mn-cs"/>
              </a:rPr>
              <a:t>文章里所展示的图片的文件名没有被重新定义</a:t>
            </a:r>
            <a:r>
              <a:rPr lang="en-US" altLang="zh-CN" sz="1200" b="0" i="0" kern="1200" dirty="0" smtClean="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smtClean="0">
                <a:solidFill>
                  <a:schemeClr val="tx1"/>
                </a:solidFill>
                <a:effectLst/>
                <a:latin typeface="Calibri" panose="020F0502020204030204" pitchFamily="34" charset="0"/>
                <a:ea typeface="宋体" panose="02010600030101010101" pitchFamily="2" charset="-122"/>
                <a:cs typeface="+mn-cs"/>
              </a:rPr>
              <a:t>采用了日期加数字递增的命名方案</a:t>
            </a:r>
            <a:r>
              <a:rPr lang="en-US" altLang="zh-CN" sz="1200" b="0" i="0" kern="1200" dirty="0" smtClean="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smtClean="0">
                <a:solidFill>
                  <a:schemeClr val="tx1"/>
                </a:solidFill>
                <a:effectLst/>
                <a:latin typeface="Calibri" panose="020F0502020204030204" pitchFamily="34" charset="0"/>
                <a:ea typeface="宋体" panose="02010600030101010101" pitchFamily="2" charset="-122"/>
                <a:cs typeface="+mn-cs"/>
              </a:rPr>
              <a:t>如</a:t>
            </a:r>
            <a:r>
              <a:rPr lang="en-US" altLang="zh-CN" sz="1200" b="0" i="0" kern="1200" dirty="0" smtClean="0">
                <a:solidFill>
                  <a:schemeClr val="tx1"/>
                </a:solidFill>
                <a:effectLst/>
                <a:latin typeface="Calibri" panose="020F0502020204030204" pitchFamily="34" charset="0"/>
                <a:ea typeface="宋体" panose="02010600030101010101" pitchFamily="2" charset="-122"/>
                <a:cs typeface="+mn-cs"/>
              </a:rPr>
              <a:t>2012</a:t>
            </a:r>
            <a:r>
              <a:rPr lang="zh-CN" altLang="en-US" sz="1200" b="0" i="0" kern="1200" dirty="0" smtClean="0">
                <a:solidFill>
                  <a:schemeClr val="tx1"/>
                </a:solidFill>
                <a:effectLst/>
                <a:latin typeface="Calibri" panose="020F0502020204030204" pitchFamily="34" charset="0"/>
                <a:ea typeface="宋体" panose="02010600030101010101" pitchFamily="2" charset="-122"/>
                <a:cs typeface="+mn-cs"/>
              </a:rPr>
              <a:t>年</a:t>
            </a:r>
            <a:r>
              <a:rPr lang="en-US" altLang="zh-CN" sz="1200" b="0" i="0" kern="1200" dirty="0" smtClean="0">
                <a:solidFill>
                  <a:schemeClr val="tx1"/>
                </a:solidFill>
                <a:effectLst/>
                <a:latin typeface="Calibri" panose="020F0502020204030204" pitchFamily="34" charset="0"/>
                <a:ea typeface="宋体" panose="02010600030101010101" pitchFamily="2" charset="-122"/>
                <a:cs typeface="+mn-cs"/>
              </a:rPr>
              <a:t>12</a:t>
            </a:r>
            <a:r>
              <a:rPr lang="zh-CN" altLang="en-US" sz="1200" b="0" i="0" kern="1200" dirty="0" smtClean="0">
                <a:solidFill>
                  <a:schemeClr val="tx1"/>
                </a:solidFill>
                <a:effectLst/>
                <a:latin typeface="Calibri" panose="020F0502020204030204" pitchFamily="34" charset="0"/>
                <a:ea typeface="宋体" panose="02010600030101010101" pitchFamily="2" charset="-122"/>
                <a:cs typeface="+mn-cs"/>
              </a:rPr>
              <a:t>月</a:t>
            </a:r>
            <a:r>
              <a:rPr lang="en-US" altLang="zh-CN" sz="1200" b="0" i="0" kern="1200" dirty="0" smtClean="0">
                <a:solidFill>
                  <a:schemeClr val="tx1"/>
                </a:solidFill>
                <a:effectLst/>
                <a:latin typeface="Calibri" panose="020F0502020204030204" pitchFamily="34" charset="0"/>
                <a:ea typeface="宋体" panose="02010600030101010101" pitchFamily="2" charset="-122"/>
                <a:cs typeface="+mn-cs"/>
              </a:rPr>
              <a:t>12</a:t>
            </a:r>
            <a:r>
              <a:rPr lang="zh-CN" altLang="en-US" sz="1200" b="0" i="0" kern="1200" dirty="0" smtClean="0">
                <a:solidFill>
                  <a:schemeClr val="tx1"/>
                </a:solidFill>
                <a:effectLst/>
                <a:latin typeface="Calibri" panose="020F0502020204030204" pitchFamily="34" charset="0"/>
                <a:ea typeface="宋体" panose="02010600030101010101" pitchFamily="2" charset="-122"/>
                <a:cs typeface="+mn-cs"/>
              </a:rPr>
              <a:t>号发布的文章中的图片分别为</a:t>
            </a:r>
            <a:r>
              <a:rPr lang="en-US" altLang="zh-CN" sz="1200" b="0" i="0" kern="1200" dirty="0" smtClean="0">
                <a:solidFill>
                  <a:schemeClr val="tx1"/>
                </a:solidFill>
                <a:effectLst/>
                <a:latin typeface="Calibri" panose="020F0502020204030204" pitchFamily="34" charset="0"/>
                <a:ea typeface="宋体" panose="02010600030101010101" pitchFamily="2" charset="-122"/>
                <a:cs typeface="+mn-cs"/>
              </a:rPr>
              <a:t>1.jpg,2.jpg,3.jpg.</a:t>
            </a:r>
            <a:r>
              <a:rPr lang="zh-CN" altLang="en-US" sz="1200" b="0" i="0" kern="1200" dirty="0" smtClean="0">
                <a:solidFill>
                  <a:schemeClr val="tx1"/>
                </a:solidFill>
                <a:effectLst/>
                <a:latin typeface="Calibri" panose="020F0502020204030204" pitchFamily="34" charset="0"/>
                <a:ea typeface="宋体" panose="02010600030101010101" pitchFamily="2" charset="-122"/>
                <a:cs typeface="+mn-cs"/>
              </a:rPr>
              <a:t>那么这些图片的路径就是</a:t>
            </a:r>
            <a:r>
              <a:rPr lang="en-US" altLang="zh-CN" sz="1200" b="0" i="0" kern="1200" dirty="0" smtClean="0">
                <a:solidFill>
                  <a:schemeClr val="tx1"/>
                </a:solidFill>
                <a:effectLst/>
                <a:latin typeface="Calibri" panose="020F0502020204030204" pitchFamily="34" charset="0"/>
                <a:ea typeface="宋体" panose="02010600030101010101" pitchFamily="2" charset="-122"/>
                <a:cs typeface="+mn-cs"/>
              </a:rPr>
              <a:t>/2012-12-12/1.jpg, /2012-12-12/2.jpg, /2012-12-12/3.jpg  , </a:t>
            </a:r>
            <a:r>
              <a:rPr lang="zh-CN" altLang="en-US" sz="1200" b="0" i="0" kern="1200" dirty="0" smtClean="0">
                <a:solidFill>
                  <a:schemeClr val="tx1"/>
                </a:solidFill>
                <a:effectLst/>
                <a:latin typeface="Calibri" panose="020F0502020204030204" pitchFamily="34" charset="0"/>
                <a:ea typeface="宋体" panose="02010600030101010101" pitchFamily="2" charset="-122"/>
                <a:cs typeface="+mn-cs"/>
              </a:rPr>
              <a:t>此时我们在博客上发布了一篇内容加密的文章</a:t>
            </a:r>
            <a:r>
              <a:rPr lang="en-US" altLang="zh-CN" sz="1200" b="0" i="0" kern="1200" dirty="0" smtClean="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smtClean="0">
                <a:solidFill>
                  <a:schemeClr val="tx1"/>
                </a:solidFill>
                <a:effectLst/>
                <a:latin typeface="Calibri" panose="020F0502020204030204" pitchFamily="34" charset="0"/>
                <a:ea typeface="宋体" panose="02010600030101010101" pitchFamily="2" charset="-122"/>
                <a:cs typeface="+mn-cs"/>
              </a:rPr>
              <a:t>只有团队成员才知道密码</a:t>
            </a:r>
            <a:r>
              <a:rPr lang="en-US" altLang="zh-CN" sz="1200" b="0" i="0" kern="1200" dirty="0" smtClean="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smtClean="0">
                <a:solidFill>
                  <a:schemeClr val="tx1"/>
                </a:solidFill>
                <a:effectLst/>
                <a:latin typeface="Calibri" panose="020F0502020204030204" pitchFamily="34" charset="0"/>
                <a:ea typeface="宋体" panose="02010600030101010101" pitchFamily="2" charset="-122"/>
                <a:cs typeface="+mn-cs"/>
              </a:rPr>
              <a:t>但是黑客们根据博客以往发布文章的命名规则推测出了这些图片的准确地址</a:t>
            </a:r>
            <a:r>
              <a:rPr lang="en-US" altLang="zh-CN" sz="1200" b="0" i="0" kern="1200" dirty="0" smtClean="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smtClean="0">
                <a:solidFill>
                  <a:schemeClr val="tx1"/>
                </a:solidFill>
                <a:effectLst/>
                <a:latin typeface="Calibri" panose="020F0502020204030204" pitchFamily="34" charset="0"/>
                <a:ea typeface="宋体" panose="02010600030101010101" pitchFamily="2" charset="-122"/>
                <a:cs typeface="+mn-cs"/>
              </a:rPr>
              <a:t>从而通过图片内容泄漏了文章的大致概念</a:t>
            </a:r>
            <a:r>
              <a:rPr lang="en-US" altLang="zh-CN" sz="1200" b="0" i="0" kern="1200" dirty="0" smtClean="0">
                <a:solidFill>
                  <a:schemeClr val="tx1"/>
                </a:solidFill>
                <a:effectLst/>
                <a:latin typeface="Calibri" panose="020F0502020204030204" pitchFamily="34" charset="0"/>
                <a:ea typeface="宋体" panose="02010600030101010101" pitchFamily="2" charset="-122"/>
                <a:cs typeface="+mn-cs"/>
              </a:rPr>
              <a:t>. </a:t>
            </a:r>
            <a:endParaRPr lang="zh-CN" altLang="en-US" dirty="0"/>
          </a:p>
        </p:txBody>
      </p:sp>
      <p:sp>
        <p:nvSpPr>
          <p:cNvPr id="4" name="灯片编号占位符 3"/>
          <p:cNvSpPr>
            <a:spLocks noGrp="1"/>
          </p:cNvSpPr>
          <p:nvPr>
            <p:ph type="sldNum" sz="quarter" idx="10"/>
          </p:nvPr>
        </p:nvSpPr>
        <p:spPr/>
        <p:txBody>
          <a:bodyPr/>
          <a:lstStyle/>
          <a:p>
            <a:fld id="{3CDA0EB0-7D5C-4D53-A67D-2182B43752F5}" type="slidenum">
              <a:rPr lang="zh-CN" altLang="en-US" smtClean="0"/>
              <a:pPr/>
              <a:t>13</a:t>
            </a:fld>
            <a:endParaRPr lang="en-US" altLang="zh-CN"/>
          </a:p>
        </p:txBody>
      </p:sp>
    </p:spTree>
    <p:extLst>
      <p:ext uri="{BB962C8B-B14F-4D97-AF65-F5344CB8AC3E}">
        <p14:creationId xmlns:p14="http://schemas.microsoft.com/office/powerpoint/2010/main" val="2216851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不是从管理后台弱口令或是管理员弱口令下手，而是从搜集到的常规员工来做入手点</a:t>
            </a:r>
            <a:endParaRPr lang="zh-CN" altLang="en-US" dirty="0"/>
          </a:p>
        </p:txBody>
      </p:sp>
      <p:sp>
        <p:nvSpPr>
          <p:cNvPr id="4" name="灯片编号占位符 3"/>
          <p:cNvSpPr>
            <a:spLocks noGrp="1"/>
          </p:cNvSpPr>
          <p:nvPr>
            <p:ph type="sldNum" sz="quarter" idx="10"/>
          </p:nvPr>
        </p:nvSpPr>
        <p:spPr/>
        <p:txBody>
          <a:bodyPr/>
          <a:lstStyle/>
          <a:p>
            <a:fld id="{3CDA0EB0-7D5C-4D53-A67D-2182B43752F5}" type="slidenum">
              <a:rPr lang="zh-CN" altLang="en-US" smtClean="0"/>
              <a:pPr/>
              <a:t>18</a:t>
            </a:fld>
            <a:endParaRPr lang="en-US" altLang="zh-CN"/>
          </a:p>
        </p:txBody>
      </p:sp>
    </p:spTree>
    <p:extLst>
      <p:ext uri="{BB962C8B-B14F-4D97-AF65-F5344CB8AC3E}">
        <p14:creationId xmlns:p14="http://schemas.microsoft.com/office/powerpoint/2010/main" val="4198202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你自己的</a:t>
            </a:r>
            <a:r>
              <a:rPr lang="en-US" altLang="zh-CN" dirty="0" smtClean="0"/>
              <a:t>58</a:t>
            </a:r>
            <a:r>
              <a:rPr lang="zh-CN" altLang="en-US" dirty="0" smtClean="0"/>
              <a:t>同城案例</a:t>
            </a:r>
            <a:endParaRPr lang="zh-CN" altLang="en-US" dirty="0"/>
          </a:p>
        </p:txBody>
      </p:sp>
      <p:sp>
        <p:nvSpPr>
          <p:cNvPr id="4" name="灯片编号占位符 3"/>
          <p:cNvSpPr>
            <a:spLocks noGrp="1"/>
          </p:cNvSpPr>
          <p:nvPr>
            <p:ph type="sldNum" sz="quarter" idx="10"/>
          </p:nvPr>
        </p:nvSpPr>
        <p:spPr/>
        <p:txBody>
          <a:bodyPr/>
          <a:lstStyle/>
          <a:p>
            <a:fld id="{3CDA0EB0-7D5C-4D53-A67D-2182B43752F5}" type="slidenum">
              <a:rPr lang="zh-CN" altLang="en-US" smtClean="0"/>
              <a:pPr/>
              <a:t>19</a:t>
            </a:fld>
            <a:endParaRPr lang="en-US" altLang="zh-CN"/>
          </a:p>
        </p:txBody>
      </p:sp>
    </p:spTree>
    <p:extLst>
      <p:ext uri="{BB962C8B-B14F-4D97-AF65-F5344CB8AC3E}">
        <p14:creationId xmlns:p14="http://schemas.microsoft.com/office/powerpoint/2010/main" val="3939905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各种企业在这种方式下都纷纷沦陷</a:t>
            </a:r>
            <a:endParaRPr lang="zh-CN" altLang="en-US" dirty="0"/>
          </a:p>
        </p:txBody>
      </p:sp>
      <p:sp>
        <p:nvSpPr>
          <p:cNvPr id="4" name="灯片编号占位符 3"/>
          <p:cNvSpPr>
            <a:spLocks noGrp="1"/>
          </p:cNvSpPr>
          <p:nvPr>
            <p:ph type="sldNum" sz="quarter" idx="10"/>
          </p:nvPr>
        </p:nvSpPr>
        <p:spPr/>
        <p:txBody>
          <a:bodyPr/>
          <a:lstStyle/>
          <a:p>
            <a:fld id="{3CDA0EB0-7D5C-4D53-A67D-2182B43752F5}" type="slidenum">
              <a:rPr lang="zh-CN" altLang="en-US" smtClean="0"/>
              <a:pPr/>
              <a:t>20</a:t>
            </a:fld>
            <a:endParaRPr lang="en-US" altLang="zh-CN"/>
          </a:p>
        </p:txBody>
      </p:sp>
    </p:spTree>
    <p:extLst>
      <p:ext uri="{BB962C8B-B14F-4D97-AF65-F5344CB8AC3E}">
        <p14:creationId xmlns:p14="http://schemas.microsoft.com/office/powerpoint/2010/main" val="535182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不是从管理后台弱口令或是管理员弱口令下手，而是从搜集到的常规员工来做入手点</a:t>
            </a:r>
            <a:endParaRPr lang="zh-CN" altLang="en-US" dirty="0"/>
          </a:p>
        </p:txBody>
      </p:sp>
      <p:sp>
        <p:nvSpPr>
          <p:cNvPr id="4" name="灯片编号占位符 3"/>
          <p:cNvSpPr>
            <a:spLocks noGrp="1"/>
          </p:cNvSpPr>
          <p:nvPr>
            <p:ph type="sldNum" sz="quarter" idx="10"/>
          </p:nvPr>
        </p:nvSpPr>
        <p:spPr/>
        <p:txBody>
          <a:bodyPr/>
          <a:lstStyle/>
          <a:p>
            <a:fld id="{3CDA0EB0-7D5C-4D53-A67D-2182B43752F5}" type="slidenum">
              <a:rPr lang="zh-CN" altLang="en-US" smtClean="0"/>
              <a:pPr/>
              <a:t>28</a:t>
            </a:fld>
            <a:endParaRPr lang="en-US" altLang="zh-CN"/>
          </a:p>
        </p:txBody>
      </p:sp>
    </p:spTree>
    <p:extLst>
      <p:ext uri="{BB962C8B-B14F-4D97-AF65-F5344CB8AC3E}">
        <p14:creationId xmlns:p14="http://schemas.microsoft.com/office/powerpoint/2010/main" val="4198202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245225"/>
            <a:ext cx="2133600" cy="476250"/>
          </a:xfrm>
          <a:prstGeom prst="rect">
            <a:avLst/>
          </a:prstGeom>
        </p:spPr>
        <p:txBody>
          <a:bodyPr/>
          <a:lstStyle>
            <a:lvl1pPr eaLnBrk="1" hangingPunct="1">
              <a:buFont typeface="Arial" panose="020B0604020202020204" pitchFamily="34" charset="0"/>
              <a:buNone/>
              <a:defRPr>
                <a:latin typeface="Arial" panose="020B0604020202020204" pitchFamily="34" charset="0"/>
                <a:ea typeface="宋体" pitchFamily="2" charset="-122"/>
              </a:defRPr>
            </a:lvl1pPr>
          </a:lstStyle>
          <a:p>
            <a:pPr>
              <a:defRPr/>
            </a:pPr>
            <a:fld id="{57BC2EBE-EE40-4BF3-BC05-885B40A43CD0}" type="datetime1">
              <a:rPr lang="zh-CN" altLang="en-US"/>
              <a:pPr>
                <a:defRPr/>
              </a:pPr>
              <a:t>2015/6/28</a:t>
            </a:fld>
            <a:endParaRPr lang="zh-CN" altLang="en-US"/>
          </a:p>
        </p:txBody>
      </p:sp>
      <p:sp>
        <p:nvSpPr>
          <p:cNvPr id="5" name="页脚占位符 4"/>
          <p:cNvSpPr>
            <a:spLocks noGrp="1"/>
          </p:cNvSpPr>
          <p:nvPr>
            <p:ph type="ftr" sz="quarter" idx="11"/>
          </p:nvPr>
        </p:nvSpPr>
        <p:spPr>
          <a:xfrm>
            <a:off x="3124200" y="6245225"/>
            <a:ext cx="2895600" cy="476250"/>
          </a:xfrm>
          <a:prstGeom prst="rect">
            <a:avLst/>
          </a:prstGeom>
        </p:spPr>
        <p:txBody>
          <a:bodyPr/>
          <a:lstStyle>
            <a:lvl1pPr eaLnBrk="1" hangingPunct="1">
              <a:buFont typeface="Arial" panose="020B0604020202020204" pitchFamily="34" charset="0"/>
              <a:buNone/>
              <a:defRPr>
                <a:latin typeface="Arial" panose="020B0604020202020204"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fld id="{AFA0EDC4-20D8-4A6D-AD5A-31B7D46917AA}" type="slidenum">
              <a:rPr lang="zh-CN" altLang="en-US"/>
              <a:pPr/>
              <a:t>‹#›</a:t>
            </a:fld>
            <a:endParaRPr lang="zh-CN" altLang="en-US"/>
          </a:p>
        </p:txBody>
      </p:sp>
    </p:spTree>
    <p:extLst>
      <p:ext uri="{BB962C8B-B14F-4D97-AF65-F5344CB8AC3E}">
        <p14:creationId xmlns:p14="http://schemas.microsoft.com/office/powerpoint/2010/main" val="2128277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245225"/>
            <a:ext cx="2133600" cy="476250"/>
          </a:xfrm>
          <a:prstGeom prst="rect">
            <a:avLst/>
          </a:prstGeom>
        </p:spPr>
        <p:txBody>
          <a:bodyPr/>
          <a:lstStyle>
            <a:lvl1pPr eaLnBrk="1" hangingPunct="1">
              <a:buFont typeface="Arial" panose="020B0604020202020204" pitchFamily="34" charset="0"/>
              <a:buNone/>
              <a:defRPr>
                <a:latin typeface="Arial" panose="020B0604020202020204" pitchFamily="34" charset="0"/>
                <a:ea typeface="宋体" pitchFamily="2" charset="-122"/>
              </a:defRPr>
            </a:lvl1pPr>
          </a:lstStyle>
          <a:p>
            <a:pPr>
              <a:defRPr/>
            </a:pPr>
            <a:fld id="{B83A6C05-A447-43DB-BD24-7CC39CC63A37}" type="datetime1">
              <a:rPr lang="zh-CN" altLang="en-US"/>
              <a:pPr>
                <a:defRPr/>
              </a:pPr>
              <a:t>2015/6/28</a:t>
            </a:fld>
            <a:endParaRPr lang="zh-CN" altLang="en-US"/>
          </a:p>
        </p:txBody>
      </p:sp>
      <p:sp>
        <p:nvSpPr>
          <p:cNvPr id="5" name="页脚占位符 4"/>
          <p:cNvSpPr>
            <a:spLocks noGrp="1"/>
          </p:cNvSpPr>
          <p:nvPr>
            <p:ph type="ftr" sz="quarter" idx="11"/>
          </p:nvPr>
        </p:nvSpPr>
        <p:spPr>
          <a:xfrm>
            <a:off x="3124200" y="6245225"/>
            <a:ext cx="2895600" cy="476250"/>
          </a:xfrm>
          <a:prstGeom prst="rect">
            <a:avLst/>
          </a:prstGeom>
        </p:spPr>
        <p:txBody>
          <a:bodyPr/>
          <a:lstStyle>
            <a:lvl1pPr eaLnBrk="1" hangingPunct="1">
              <a:buFont typeface="Arial" panose="020B0604020202020204" pitchFamily="34" charset="0"/>
              <a:buNone/>
              <a:defRPr>
                <a:latin typeface="Arial" panose="020B0604020202020204"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fld id="{759BC0A7-22DB-4829-9902-451CF9D95297}" type="slidenum">
              <a:rPr lang="zh-CN" altLang="en-US"/>
              <a:pPr/>
              <a:t>‹#›</a:t>
            </a:fld>
            <a:endParaRPr lang="zh-CN" altLang="en-US"/>
          </a:p>
        </p:txBody>
      </p:sp>
    </p:spTree>
    <p:extLst>
      <p:ext uri="{BB962C8B-B14F-4D97-AF65-F5344CB8AC3E}">
        <p14:creationId xmlns:p14="http://schemas.microsoft.com/office/powerpoint/2010/main" val="936828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245225"/>
            <a:ext cx="2133600" cy="476250"/>
          </a:xfrm>
          <a:prstGeom prst="rect">
            <a:avLst/>
          </a:prstGeom>
        </p:spPr>
        <p:txBody>
          <a:bodyPr/>
          <a:lstStyle>
            <a:lvl1pPr eaLnBrk="1" hangingPunct="1">
              <a:buFont typeface="Arial" panose="020B0604020202020204" pitchFamily="34" charset="0"/>
              <a:buNone/>
              <a:defRPr>
                <a:latin typeface="Arial" panose="020B0604020202020204" pitchFamily="34" charset="0"/>
                <a:ea typeface="宋体" pitchFamily="2" charset="-122"/>
              </a:defRPr>
            </a:lvl1pPr>
          </a:lstStyle>
          <a:p>
            <a:pPr>
              <a:defRPr/>
            </a:pPr>
            <a:fld id="{61A9265D-2E5F-4344-A73D-BF0000D70AE4}" type="datetime1">
              <a:rPr lang="zh-CN" altLang="en-US"/>
              <a:pPr>
                <a:defRPr/>
              </a:pPr>
              <a:t>2015/6/28</a:t>
            </a:fld>
            <a:endParaRPr lang="zh-CN" altLang="en-US"/>
          </a:p>
        </p:txBody>
      </p:sp>
      <p:sp>
        <p:nvSpPr>
          <p:cNvPr id="5" name="页脚占位符 4"/>
          <p:cNvSpPr>
            <a:spLocks noGrp="1"/>
          </p:cNvSpPr>
          <p:nvPr>
            <p:ph type="ftr" sz="quarter" idx="11"/>
          </p:nvPr>
        </p:nvSpPr>
        <p:spPr>
          <a:xfrm>
            <a:off x="3124200" y="6245225"/>
            <a:ext cx="2895600" cy="476250"/>
          </a:xfrm>
          <a:prstGeom prst="rect">
            <a:avLst/>
          </a:prstGeom>
        </p:spPr>
        <p:txBody>
          <a:bodyPr/>
          <a:lstStyle>
            <a:lvl1pPr eaLnBrk="1" hangingPunct="1">
              <a:buFont typeface="Arial" panose="020B0604020202020204" pitchFamily="34" charset="0"/>
              <a:buNone/>
              <a:defRPr>
                <a:latin typeface="Arial" panose="020B0604020202020204"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fld id="{7734917A-6BD5-42B6-B40A-3A73297B253A}" type="slidenum">
              <a:rPr lang="zh-CN" altLang="en-US"/>
              <a:pPr/>
              <a:t>‹#›</a:t>
            </a:fld>
            <a:endParaRPr lang="zh-CN" altLang="en-US"/>
          </a:p>
        </p:txBody>
      </p:sp>
    </p:spTree>
    <p:extLst>
      <p:ext uri="{BB962C8B-B14F-4D97-AF65-F5344CB8AC3E}">
        <p14:creationId xmlns:p14="http://schemas.microsoft.com/office/powerpoint/2010/main" val="2485891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055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6245225"/>
            <a:ext cx="2133600" cy="476250"/>
          </a:xfrm>
          <a:prstGeom prst="rect">
            <a:avLst/>
          </a:prstGeom>
        </p:spPr>
        <p:txBody>
          <a:bodyPr/>
          <a:lstStyle>
            <a:lvl1pPr eaLnBrk="1" hangingPunct="1">
              <a:buFont typeface="Arial" panose="020B0604020202020204" pitchFamily="34" charset="0"/>
              <a:buNone/>
              <a:defRPr>
                <a:latin typeface="Arial" panose="020B0604020202020204" pitchFamily="34" charset="0"/>
                <a:ea typeface="宋体" pitchFamily="2" charset="-122"/>
              </a:defRPr>
            </a:lvl1pPr>
          </a:lstStyle>
          <a:p>
            <a:pPr>
              <a:defRPr/>
            </a:pPr>
            <a:fld id="{E7051F46-AFB3-4F21-A113-7C2120FCC23E}" type="datetime1">
              <a:rPr lang="zh-CN" altLang="en-US"/>
              <a:pPr>
                <a:defRPr/>
              </a:pPr>
              <a:t>2015/6/28</a:t>
            </a:fld>
            <a:endParaRPr lang="zh-CN" altLang="en-US"/>
          </a:p>
        </p:txBody>
      </p:sp>
      <p:sp>
        <p:nvSpPr>
          <p:cNvPr id="5" name="页脚占位符 4"/>
          <p:cNvSpPr>
            <a:spLocks noGrp="1"/>
          </p:cNvSpPr>
          <p:nvPr>
            <p:ph type="ftr" sz="quarter" idx="11"/>
          </p:nvPr>
        </p:nvSpPr>
        <p:spPr>
          <a:xfrm>
            <a:off x="3124200" y="6245225"/>
            <a:ext cx="2895600" cy="476250"/>
          </a:xfrm>
          <a:prstGeom prst="rect">
            <a:avLst/>
          </a:prstGeom>
        </p:spPr>
        <p:txBody>
          <a:bodyPr/>
          <a:lstStyle>
            <a:lvl1pPr eaLnBrk="1" hangingPunct="1">
              <a:buFont typeface="Arial" panose="020B0604020202020204" pitchFamily="34" charset="0"/>
              <a:buNone/>
              <a:defRPr>
                <a:latin typeface="Arial" panose="020B0604020202020204"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fld id="{751493B6-8569-4D39-BBEB-3AD671557B2F}" type="slidenum">
              <a:rPr lang="zh-CN" altLang="en-US"/>
              <a:pPr/>
              <a:t>‹#›</a:t>
            </a:fld>
            <a:endParaRPr lang="zh-CN" altLang="en-US"/>
          </a:p>
        </p:txBody>
      </p:sp>
    </p:spTree>
    <p:extLst>
      <p:ext uri="{BB962C8B-B14F-4D97-AF65-F5344CB8AC3E}">
        <p14:creationId xmlns:p14="http://schemas.microsoft.com/office/powerpoint/2010/main" val="4175202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5225"/>
            <a:ext cx="2133600" cy="476250"/>
          </a:xfrm>
          <a:prstGeom prst="rect">
            <a:avLst/>
          </a:prstGeom>
        </p:spPr>
        <p:txBody>
          <a:bodyPr/>
          <a:lstStyle>
            <a:lvl1pPr eaLnBrk="1" hangingPunct="1">
              <a:buFont typeface="Arial" panose="020B0604020202020204" pitchFamily="34" charset="0"/>
              <a:buNone/>
              <a:defRPr>
                <a:latin typeface="Arial" panose="020B0604020202020204" pitchFamily="34" charset="0"/>
                <a:ea typeface="宋体" pitchFamily="2" charset="-122"/>
              </a:defRPr>
            </a:lvl1pPr>
          </a:lstStyle>
          <a:p>
            <a:pPr>
              <a:defRPr/>
            </a:pPr>
            <a:fld id="{F6E09B04-483D-4385-8F57-0147ADC3B0E6}" type="datetime1">
              <a:rPr lang="zh-CN" altLang="en-US"/>
              <a:pPr>
                <a:defRPr/>
              </a:pPr>
              <a:t>2015/6/28</a:t>
            </a:fld>
            <a:endParaRPr lang="zh-CN" altLang="en-US"/>
          </a:p>
        </p:txBody>
      </p:sp>
      <p:sp>
        <p:nvSpPr>
          <p:cNvPr id="6" name="页脚占位符 5"/>
          <p:cNvSpPr>
            <a:spLocks noGrp="1"/>
          </p:cNvSpPr>
          <p:nvPr>
            <p:ph type="ftr" sz="quarter" idx="11"/>
          </p:nvPr>
        </p:nvSpPr>
        <p:spPr>
          <a:xfrm>
            <a:off x="3124200" y="6245225"/>
            <a:ext cx="2895600" cy="476250"/>
          </a:xfrm>
          <a:prstGeom prst="rect">
            <a:avLst/>
          </a:prstGeom>
        </p:spPr>
        <p:txBody>
          <a:bodyPr/>
          <a:lstStyle>
            <a:lvl1pPr eaLnBrk="1" hangingPunct="1">
              <a:buFont typeface="Arial" panose="020B0604020202020204" pitchFamily="34" charset="0"/>
              <a:buNone/>
              <a:defRPr>
                <a:latin typeface="Arial" panose="020B0604020202020204"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fld id="{D551CD71-808B-437A-A6B2-F7F0781E551E}" type="slidenum">
              <a:rPr lang="zh-CN" altLang="en-US"/>
              <a:pPr/>
              <a:t>‹#›</a:t>
            </a:fld>
            <a:endParaRPr lang="zh-CN" altLang="en-US"/>
          </a:p>
        </p:txBody>
      </p:sp>
    </p:spTree>
    <p:extLst>
      <p:ext uri="{BB962C8B-B14F-4D97-AF65-F5344CB8AC3E}">
        <p14:creationId xmlns:p14="http://schemas.microsoft.com/office/powerpoint/2010/main" val="311075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6245225"/>
            <a:ext cx="2133600" cy="476250"/>
          </a:xfrm>
          <a:prstGeom prst="rect">
            <a:avLst/>
          </a:prstGeom>
        </p:spPr>
        <p:txBody>
          <a:bodyPr/>
          <a:lstStyle>
            <a:lvl1pPr eaLnBrk="1" hangingPunct="1">
              <a:buFont typeface="Arial" panose="020B0604020202020204" pitchFamily="34" charset="0"/>
              <a:buNone/>
              <a:defRPr>
                <a:latin typeface="Arial" panose="020B0604020202020204" pitchFamily="34" charset="0"/>
                <a:ea typeface="宋体" pitchFamily="2" charset="-122"/>
              </a:defRPr>
            </a:lvl1pPr>
          </a:lstStyle>
          <a:p>
            <a:pPr>
              <a:defRPr/>
            </a:pPr>
            <a:fld id="{8396F6A7-FB31-4799-A02A-67B53051056C}" type="datetime1">
              <a:rPr lang="zh-CN" altLang="en-US"/>
              <a:pPr>
                <a:defRPr/>
              </a:pPr>
              <a:t>2015/6/28</a:t>
            </a:fld>
            <a:endParaRPr lang="zh-CN" altLang="en-US"/>
          </a:p>
        </p:txBody>
      </p:sp>
      <p:sp>
        <p:nvSpPr>
          <p:cNvPr id="8" name="页脚占位符 7"/>
          <p:cNvSpPr>
            <a:spLocks noGrp="1"/>
          </p:cNvSpPr>
          <p:nvPr>
            <p:ph type="ftr" sz="quarter" idx="11"/>
          </p:nvPr>
        </p:nvSpPr>
        <p:spPr>
          <a:xfrm>
            <a:off x="3124200" y="6245225"/>
            <a:ext cx="2895600" cy="476250"/>
          </a:xfrm>
          <a:prstGeom prst="rect">
            <a:avLst/>
          </a:prstGeom>
        </p:spPr>
        <p:txBody>
          <a:bodyPr/>
          <a:lstStyle>
            <a:lvl1pPr eaLnBrk="1" hangingPunct="1">
              <a:buFont typeface="Arial" panose="020B0604020202020204" pitchFamily="34" charset="0"/>
              <a:buNone/>
              <a:defRPr>
                <a:latin typeface="Arial" panose="020B0604020202020204" pitchFamily="34" charset="0"/>
                <a:ea typeface="宋体" pitchFamily="2" charset="-122"/>
              </a:defRPr>
            </a:lvl1pPr>
          </a:lstStyle>
          <a:p>
            <a:pPr>
              <a:defRPr/>
            </a:pPr>
            <a:endParaRPr lang="zh-CN" altLang="en-US"/>
          </a:p>
        </p:txBody>
      </p:sp>
      <p:sp>
        <p:nvSpPr>
          <p:cNvPr id="9" name="灯片编号占位符 8"/>
          <p:cNvSpPr>
            <a:spLocks noGrp="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fld id="{1913581E-4F29-44F0-B110-F04BDAC7DB2B}" type="slidenum">
              <a:rPr lang="zh-CN" altLang="en-US"/>
              <a:pPr/>
              <a:t>‹#›</a:t>
            </a:fld>
            <a:endParaRPr lang="zh-CN" altLang="en-US"/>
          </a:p>
        </p:txBody>
      </p:sp>
    </p:spTree>
    <p:extLst>
      <p:ext uri="{BB962C8B-B14F-4D97-AF65-F5344CB8AC3E}">
        <p14:creationId xmlns:p14="http://schemas.microsoft.com/office/powerpoint/2010/main" val="3121144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245225"/>
            <a:ext cx="2133600" cy="476250"/>
          </a:xfrm>
          <a:prstGeom prst="rect">
            <a:avLst/>
          </a:prstGeom>
        </p:spPr>
        <p:txBody>
          <a:bodyPr/>
          <a:lstStyle>
            <a:lvl1pPr eaLnBrk="1" hangingPunct="1">
              <a:buFont typeface="Arial" panose="020B0604020202020204" pitchFamily="34" charset="0"/>
              <a:buNone/>
              <a:defRPr>
                <a:latin typeface="Arial" panose="020B0604020202020204" pitchFamily="34" charset="0"/>
                <a:ea typeface="宋体" pitchFamily="2" charset="-122"/>
              </a:defRPr>
            </a:lvl1pPr>
          </a:lstStyle>
          <a:p>
            <a:pPr>
              <a:defRPr/>
            </a:pPr>
            <a:fld id="{05C9E732-2262-4053-B0A0-A187FF1F3A8A}" type="datetime1">
              <a:rPr lang="zh-CN" altLang="en-US"/>
              <a:pPr>
                <a:defRPr/>
              </a:pPr>
              <a:t>2015/6/28</a:t>
            </a:fld>
            <a:endParaRPr lang="zh-CN" altLang="en-US"/>
          </a:p>
        </p:txBody>
      </p:sp>
      <p:sp>
        <p:nvSpPr>
          <p:cNvPr id="4" name="页脚占位符 3"/>
          <p:cNvSpPr>
            <a:spLocks noGrp="1"/>
          </p:cNvSpPr>
          <p:nvPr>
            <p:ph type="ftr" sz="quarter" idx="11"/>
          </p:nvPr>
        </p:nvSpPr>
        <p:spPr>
          <a:xfrm>
            <a:off x="3124200" y="6245225"/>
            <a:ext cx="2895600" cy="476250"/>
          </a:xfrm>
          <a:prstGeom prst="rect">
            <a:avLst/>
          </a:prstGeom>
        </p:spPr>
        <p:txBody>
          <a:bodyPr/>
          <a:lstStyle>
            <a:lvl1pPr eaLnBrk="1" hangingPunct="1">
              <a:buFont typeface="Arial" panose="020B0604020202020204" pitchFamily="34" charset="0"/>
              <a:buNone/>
              <a:defRPr>
                <a:latin typeface="Arial" panose="020B0604020202020204"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fld id="{A155008B-11AC-408E-9988-EBAC7CA5ED69}" type="slidenum">
              <a:rPr lang="zh-CN" altLang="en-US"/>
              <a:pPr/>
              <a:t>‹#›</a:t>
            </a:fld>
            <a:endParaRPr lang="zh-CN" altLang="en-US"/>
          </a:p>
        </p:txBody>
      </p:sp>
    </p:spTree>
    <p:extLst>
      <p:ext uri="{BB962C8B-B14F-4D97-AF65-F5344CB8AC3E}">
        <p14:creationId xmlns:p14="http://schemas.microsoft.com/office/powerpoint/2010/main" val="3673653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245225"/>
            <a:ext cx="2133600" cy="476250"/>
          </a:xfrm>
          <a:prstGeom prst="rect">
            <a:avLst/>
          </a:prstGeom>
        </p:spPr>
        <p:txBody>
          <a:bodyPr/>
          <a:lstStyle>
            <a:lvl1pPr eaLnBrk="1" hangingPunct="1">
              <a:buFont typeface="Arial" panose="020B0604020202020204" pitchFamily="34" charset="0"/>
              <a:buNone/>
              <a:defRPr>
                <a:latin typeface="Arial" panose="020B0604020202020204" pitchFamily="34" charset="0"/>
                <a:ea typeface="宋体" pitchFamily="2" charset="-122"/>
              </a:defRPr>
            </a:lvl1pPr>
          </a:lstStyle>
          <a:p>
            <a:pPr>
              <a:defRPr/>
            </a:pPr>
            <a:fld id="{73E9BB5C-858E-46F8-92E4-568E91BF4FA3}" type="datetime1">
              <a:rPr lang="zh-CN" altLang="en-US"/>
              <a:pPr>
                <a:defRPr/>
              </a:pPr>
              <a:t>2015/6/28</a:t>
            </a:fld>
            <a:endParaRPr lang="zh-CN" altLang="en-US"/>
          </a:p>
        </p:txBody>
      </p:sp>
      <p:sp>
        <p:nvSpPr>
          <p:cNvPr id="3" name="页脚占位符 2"/>
          <p:cNvSpPr>
            <a:spLocks noGrp="1"/>
          </p:cNvSpPr>
          <p:nvPr>
            <p:ph type="ftr" sz="quarter" idx="11"/>
          </p:nvPr>
        </p:nvSpPr>
        <p:spPr>
          <a:xfrm>
            <a:off x="3124200" y="6245225"/>
            <a:ext cx="2895600" cy="476250"/>
          </a:xfrm>
          <a:prstGeom prst="rect">
            <a:avLst/>
          </a:prstGeom>
        </p:spPr>
        <p:txBody>
          <a:bodyPr/>
          <a:lstStyle>
            <a:lvl1pPr eaLnBrk="1" hangingPunct="1">
              <a:buFont typeface="Arial" panose="020B0604020202020204" pitchFamily="34" charset="0"/>
              <a:buNone/>
              <a:defRPr>
                <a:latin typeface="Arial" panose="020B0604020202020204" pitchFamily="34" charset="0"/>
                <a:ea typeface="宋体" pitchFamily="2" charset="-122"/>
              </a:defRPr>
            </a:lvl1pPr>
          </a:lstStyle>
          <a:p>
            <a:pPr>
              <a:defRPr/>
            </a:pPr>
            <a:endParaRPr lang="zh-CN" altLang="en-US"/>
          </a:p>
        </p:txBody>
      </p:sp>
      <p:sp>
        <p:nvSpPr>
          <p:cNvPr id="4" name="灯片编号占位符 3"/>
          <p:cNvSpPr>
            <a:spLocks noGrp="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fld id="{90BE6543-FC3E-4C35-89D4-C5005300FBD0}" type="slidenum">
              <a:rPr lang="zh-CN" altLang="en-US"/>
              <a:pPr/>
              <a:t>‹#›</a:t>
            </a:fld>
            <a:endParaRPr lang="zh-CN" altLang="en-US"/>
          </a:p>
        </p:txBody>
      </p:sp>
    </p:spTree>
    <p:extLst>
      <p:ext uri="{BB962C8B-B14F-4D97-AF65-F5344CB8AC3E}">
        <p14:creationId xmlns:p14="http://schemas.microsoft.com/office/powerpoint/2010/main" val="1676048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245225"/>
            <a:ext cx="2133600" cy="476250"/>
          </a:xfrm>
          <a:prstGeom prst="rect">
            <a:avLst/>
          </a:prstGeom>
        </p:spPr>
        <p:txBody>
          <a:bodyPr/>
          <a:lstStyle>
            <a:lvl1pPr eaLnBrk="1" hangingPunct="1">
              <a:buFont typeface="Arial" panose="020B0604020202020204" pitchFamily="34" charset="0"/>
              <a:buNone/>
              <a:defRPr>
                <a:latin typeface="Arial" panose="020B0604020202020204" pitchFamily="34" charset="0"/>
                <a:ea typeface="宋体" pitchFamily="2" charset="-122"/>
              </a:defRPr>
            </a:lvl1pPr>
          </a:lstStyle>
          <a:p>
            <a:pPr>
              <a:defRPr/>
            </a:pPr>
            <a:fld id="{569D11A1-9540-4163-B6D4-3C8887493699}" type="datetime1">
              <a:rPr lang="zh-CN" altLang="en-US"/>
              <a:pPr>
                <a:defRPr/>
              </a:pPr>
              <a:t>2015/6/28</a:t>
            </a:fld>
            <a:endParaRPr lang="zh-CN" altLang="en-US"/>
          </a:p>
        </p:txBody>
      </p:sp>
      <p:sp>
        <p:nvSpPr>
          <p:cNvPr id="6" name="页脚占位符 5"/>
          <p:cNvSpPr>
            <a:spLocks noGrp="1"/>
          </p:cNvSpPr>
          <p:nvPr>
            <p:ph type="ftr" sz="quarter" idx="11"/>
          </p:nvPr>
        </p:nvSpPr>
        <p:spPr>
          <a:xfrm>
            <a:off x="3124200" y="6245225"/>
            <a:ext cx="2895600" cy="476250"/>
          </a:xfrm>
          <a:prstGeom prst="rect">
            <a:avLst/>
          </a:prstGeom>
        </p:spPr>
        <p:txBody>
          <a:bodyPr/>
          <a:lstStyle>
            <a:lvl1pPr eaLnBrk="1" hangingPunct="1">
              <a:buFont typeface="Arial" panose="020B0604020202020204" pitchFamily="34" charset="0"/>
              <a:buNone/>
              <a:defRPr>
                <a:latin typeface="Arial" panose="020B0604020202020204"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fld id="{CF238973-A1E3-4B31-A064-A4CA489409ED}" type="slidenum">
              <a:rPr lang="zh-CN" altLang="en-US"/>
              <a:pPr/>
              <a:t>‹#›</a:t>
            </a:fld>
            <a:endParaRPr lang="zh-CN" altLang="en-US"/>
          </a:p>
        </p:txBody>
      </p:sp>
    </p:spTree>
    <p:extLst>
      <p:ext uri="{BB962C8B-B14F-4D97-AF65-F5344CB8AC3E}">
        <p14:creationId xmlns:p14="http://schemas.microsoft.com/office/powerpoint/2010/main" val="1077138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245225"/>
            <a:ext cx="2133600" cy="476250"/>
          </a:xfrm>
          <a:prstGeom prst="rect">
            <a:avLst/>
          </a:prstGeom>
        </p:spPr>
        <p:txBody>
          <a:bodyPr/>
          <a:lstStyle>
            <a:lvl1pPr eaLnBrk="1" hangingPunct="1">
              <a:buFont typeface="Arial" panose="020B0604020202020204" pitchFamily="34" charset="0"/>
              <a:buNone/>
              <a:defRPr>
                <a:latin typeface="Arial" panose="020B0604020202020204" pitchFamily="34" charset="0"/>
                <a:ea typeface="宋体" pitchFamily="2" charset="-122"/>
              </a:defRPr>
            </a:lvl1pPr>
          </a:lstStyle>
          <a:p>
            <a:pPr>
              <a:defRPr/>
            </a:pPr>
            <a:fld id="{557CCDA6-8733-4352-96BA-297B7EA6913C}" type="datetime1">
              <a:rPr lang="zh-CN" altLang="en-US"/>
              <a:pPr>
                <a:defRPr/>
              </a:pPr>
              <a:t>2015/6/28</a:t>
            </a:fld>
            <a:endParaRPr lang="zh-CN" altLang="en-US"/>
          </a:p>
        </p:txBody>
      </p:sp>
      <p:sp>
        <p:nvSpPr>
          <p:cNvPr id="6" name="页脚占位符 5"/>
          <p:cNvSpPr>
            <a:spLocks noGrp="1"/>
          </p:cNvSpPr>
          <p:nvPr>
            <p:ph type="ftr" sz="quarter" idx="11"/>
          </p:nvPr>
        </p:nvSpPr>
        <p:spPr>
          <a:xfrm>
            <a:off x="3124200" y="6245225"/>
            <a:ext cx="2895600" cy="476250"/>
          </a:xfrm>
          <a:prstGeom prst="rect">
            <a:avLst/>
          </a:prstGeom>
        </p:spPr>
        <p:txBody>
          <a:bodyPr/>
          <a:lstStyle>
            <a:lvl1pPr eaLnBrk="1" hangingPunct="1">
              <a:buFont typeface="Arial" panose="020B0604020202020204" pitchFamily="34" charset="0"/>
              <a:buNone/>
              <a:defRPr>
                <a:latin typeface="Arial" panose="020B0604020202020204"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a:lvl1pPr>
          </a:lstStyle>
          <a:p>
            <a:fld id="{2F582C19-A137-4507-9223-B067E3044413}" type="slidenum">
              <a:rPr lang="zh-CN" altLang="en-US"/>
              <a:pPr/>
              <a:t>‹#›</a:t>
            </a:fld>
            <a:endParaRPr lang="zh-CN" altLang="en-US"/>
          </a:p>
        </p:txBody>
      </p:sp>
    </p:spTree>
    <p:extLst>
      <p:ext uri="{BB962C8B-B14F-4D97-AF65-F5344CB8AC3E}">
        <p14:creationId xmlns:p14="http://schemas.microsoft.com/office/powerpoint/2010/main" val="2337010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AutoShape 2"/>
          <p:cNvSpPr>
            <a:spLocks noChangeArrowheads="1"/>
          </p:cNvSpPr>
          <p:nvPr userDrawn="1"/>
        </p:nvSpPr>
        <p:spPr bwMode="auto">
          <a:xfrm>
            <a:off x="0" y="-23813"/>
            <a:ext cx="9251950" cy="6884988"/>
          </a:xfrm>
          <a:prstGeom prst="rtTriangle">
            <a:avLst/>
          </a:prstGeom>
          <a:solidFill>
            <a:srgbClr val="A2C0E8">
              <a:alpha val="85097"/>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charset="0"/>
              <a:defRPr>
                <a:solidFill>
                  <a:schemeClr val="tx1"/>
                </a:solidFill>
                <a:latin typeface="Arial" charset="0"/>
                <a:ea typeface="宋体" pitchFamily="2" charset="-122"/>
              </a:defRPr>
            </a:lvl1pPr>
            <a:lvl2pPr marL="742950" indent="-285750">
              <a:buFont typeface="Arial" charset="0"/>
              <a:defRPr>
                <a:solidFill>
                  <a:schemeClr val="tx1"/>
                </a:solidFill>
                <a:latin typeface="Arial" charset="0"/>
                <a:ea typeface="宋体" pitchFamily="2" charset="-122"/>
              </a:defRPr>
            </a:lvl2pPr>
            <a:lvl3pPr marL="1143000" indent="-228600">
              <a:buFont typeface="Arial" charset="0"/>
              <a:defRPr>
                <a:solidFill>
                  <a:schemeClr val="tx1"/>
                </a:solidFill>
                <a:latin typeface="Arial" charset="0"/>
                <a:ea typeface="宋体" pitchFamily="2" charset="-122"/>
              </a:defRPr>
            </a:lvl3pPr>
            <a:lvl4pPr marL="1600200" indent="-228600">
              <a:buFont typeface="Arial" charset="0"/>
              <a:defRPr>
                <a:solidFill>
                  <a:schemeClr val="tx1"/>
                </a:solidFill>
                <a:latin typeface="Arial" charset="0"/>
                <a:ea typeface="宋体" pitchFamily="2" charset="-122"/>
              </a:defRPr>
            </a:lvl4pPr>
            <a:lvl5pPr marL="2057400" indent="-228600">
              <a:buFont typeface="Arial" charse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defRPr/>
            </a:pPr>
            <a:endParaRPr lang="zh-CN" altLang="en-US" smtClean="0"/>
          </a:p>
        </p:txBody>
      </p:sp>
      <p:sp>
        <p:nvSpPr>
          <p:cNvPr id="3" name="AutoShape 3"/>
          <p:cNvSpPr>
            <a:spLocks noChangeArrowheads="1"/>
          </p:cNvSpPr>
          <p:nvPr userDrawn="1"/>
        </p:nvSpPr>
        <p:spPr bwMode="auto">
          <a:xfrm rot="10800000">
            <a:off x="0" y="-23813"/>
            <a:ext cx="9180513" cy="6884988"/>
          </a:xfrm>
          <a:prstGeom prst="rtTriangle">
            <a:avLst/>
          </a:prstGeom>
          <a:gradFill rotWithShape="0">
            <a:gsLst>
              <a:gs pos="0">
                <a:srgbClr val="A2C0E8"/>
              </a:gs>
              <a:gs pos="50000">
                <a:srgbClr val="A2C0E8"/>
              </a:gs>
              <a:gs pos="100000">
                <a:srgbClr val="A2C0E8"/>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charset="0"/>
              <a:defRPr>
                <a:solidFill>
                  <a:schemeClr val="tx1"/>
                </a:solidFill>
                <a:latin typeface="Arial" charset="0"/>
                <a:ea typeface="宋体" pitchFamily="2" charset="-122"/>
              </a:defRPr>
            </a:lvl1pPr>
            <a:lvl2pPr marL="742950" indent="-285750">
              <a:buFont typeface="Arial" charset="0"/>
              <a:defRPr>
                <a:solidFill>
                  <a:schemeClr val="tx1"/>
                </a:solidFill>
                <a:latin typeface="Arial" charset="0"/>
                <a:ea typeface="宋体" pitchFamily="2" charset="-122"/>
              </a:defRPr>
            </a:lvl2pPr>
            <a:lvl3pPr marL="1143000" indent="-228600">
              <a:buFont typeface="Arial" charset="0"/>
              <a:defRPr>
                <a:solidFill>
                  <a:schemeClr val="tx1"/>
                </a:solidFill>
                <a:latin typeface="Arial" charset="0"/>
                <a:ea typeface="宋体" pitchFamily="2" charset="-122"/>
              </a:defRPr>
            </a:lvl3pPr>
            <a:lvl4pPr marL="1600200" indent="-228600">
              <a:buFont typeface="Arial" charset="0"/>
              <a:defRPr>
                <a:solidFill>
                  <a:schemeClr val="tx1"/>
                </a:solidFill>
                <a:latin typeface="Arial" charset="0"/>
                <a:ea typeface="宋体" pitchFamily="2" charset="-122"/>
              </a:defRPr>
            </a:lvl4pPr>
            <a:lvl5pPr marL="2057400" indent="-228600">
              <a:buFont typeface="Arial" charse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defRPr/>
            </a:pPr>
            <a:endParaRPr lang="zh-CN" altLang="en-US" smtClean="0"/>
          </a:p>
        </p:txBody>
      </p:sp>
      <p:sp>
        <p:nvSpPr>
          <p:cNvPr id="6" name="Rectangle 6"/>
          <p:cNvSpPr>
            <a:spLocks noChangeArrowheads="1"/>
          </p:cNvSpPr>
          <p:nvPr userDrawn="1"/>
        </p:nvSpPr>
        <p:spPr bwMode="auto">
          <a:xfrm rot="-6180000">
            <a:off x="5364163" y="5440363"/>
            <a:ext cx="274637" cy="255587"/>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charset="0"/>
              <a:defRPr>
                <a:solidFill>
                  <a:schemeClr val="tx1"/>
                </a:solidFill>
                <a:latin typeface="Arial" charset="0"/>
                <a:ea typeface="宋体" pitchFamily="2" charset="-122"/>
              </a:defRPr>
            </a:lvl1pPr>
            <a:lvl2pPr marL="742950" indent="-285750">
              <a:buFont typeface="Arial" charset="0"/>
              <a:defRPr>
                <a:solidFill>
                  <a:schemeClr val="tx1"/>
                </a:solidFill>
                <a:latin typeface="Arial" charset="0"/>
                <a:ea typeface="宋体" pitchFamily="2" charset="-122"/>
              </a:defRPr>
            </a:lvl2pPr>
            <a:lvl3pPr marL="1143000" indent="-228600">
              <a:buFont typeface="Arial" charset="0"/>
              <a:defRPr>
                <a:solidFill>
                  <a:schemeClr val="tx1"/>
                </a:solidFill>
                <a:latin typeface="Arial" charset="0"/>
                <a:ea typeface="宋体" pitchFamily="2" charset="-122"/>
              </a:defRPr>
            </a:lvl3pPr>
            <a:lvl4pPr marL="1600200" indent="-228600">
              <a:buFont typeface="Arial" charset="0"/>
              <a:defRPr>
                <a:solidFill>
                  <a:schemeClr val="tx1"/>
                </a:solidFill>
                <a:latin typeface="Arial" charset="0"/>
                <a:ea typeface="宋体" pitchFamily="2" charset="-122"/>
              </a:defRPr>
            </a:lvl4pPr>
            <a:lvl5pPr marL="2057400" indent="-228600">
              <a:buFont typeface="Arial" charse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defRPr/>
            </a:pPr>
            <a:endParaRPr lang="zh-CN" altLang="en-US" smtClean="0"/>
          </a:p>
        </p:txBody>
      </p:sp>
      <p:sp>
        <p:nvSpPr>
          <p:cNvPr id="7" name="Rectangle 7"/>
          <p:cNvSpPr>
            <a:spLocks noChangeArrowheads="1"/>
          </p:cNvSpPr>
          <p:nvPr userDrawn="1"/>
        </p:nvSpPr>
        <p:spPr bwMode="auto">
          <a:xfrm rot="1080000">
            <a:off x="5797550" y="5749925"/>
            <a:ext cx="271463" cy="271463"/>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charset="0"/>
              <a:defRPr>
                <a:solidFill>
                  <a:schemeClr val="tx1"/>
                </a:solidFill>
                <a:latin typeface="Arial" charset="0"/>
                <a:ea typeface="宋体" pitchFamily="2" charset="-122"/>
              </a:defRPr>
            </a:lvl1pPr>
            <a:lvl2pPr marL="742950" indent="-285750">
              <a:buFont typeface="Arial" charset="0"/>
              <a:defRPr>
                <a:solidFill>
                  <a:schemeClr val="tx1"/>
                </a:solidFill>
                <a:latin typeface="Arial" charset="0"/>
                <a:ea typeface="宋体" pitchFamily="2" charset="-122"/>
              </a:defRPr>
            </a:lvl2pPr>
            <a:lvl3pPr marL="1143000" indent="-228600">
              <a:buFont typeface="Arial" charset="0"/>
              <a:defRPr>
                <a:solidFill>
                  <a:schemeClr val="tx1"/>
                </a:solidFill>
                <a:latin typeface="Arial" charset="0"/>
                <a:ea typeface="宋体" pitchFamily="2" charset="-122"/>
              </a:defRPr>
            </a:lvl3pPr>
            <a:lvl4pPr marL="1600200" indent="-228600">
              <a:buFont typeface="Arial" charset="0"/>
              <a:defRPr>
                <a:solidFill>
                  <a:schemeClr val="tx1"/>
                </a:solidFill>
                <a:latin typeface="Arial" charset="0"/>
                <a:ea typeface="宋体" pitchFamily="2" charset="-122"/>
              </a:defRPr>
            </a:lvl4pPr>
            <a:lvl5pPr marL="2057400" indent="-228600">
              <a:buFont typeface="Arial" charse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defRPr/>
            </a:pPr>
            <a:endParaRPr lang="zh-CN" altLang="en-US" smtClean="0"/>
          </a:p>
        </p:txBody>
      </p:sp>
    </p:spTree>
  </p:cSld>
  <p:clrMap bg1="lt1" tx1="dk1" bg2="lt2" tx2="dk2" accent1="accent1" accent2="accent2" accent3="accent3" accent4="accent4" accent5="accent5" accent6="accent6" hlink="hlink" folHlink="folHlink"/>
  <p:sldLayoutIdLst>
    <p:sldLayoutId id="2147483734" r:id="rId1"/>
    <p:sldLayoutId id="2147483733"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AutoShape 4"/>
          <p:cNvSpPr>
            <a:spLocks noChangeArrowheads="1"/>
          </p:cNvSpPr>
          <p:nvPr/>
        </p:nvSpPr>
        <p:spPr bwMode="auto">
          <a:xfrm>
            <a:off x="539750" y="4652963"/>
            <a:ext cx="1655763" cy="1655762"/>
          </a:xfrm>
          <a:prstGeom prst="flowChartSummingJunction">
            <a:avLst/>
          </a:prstGeom>
          <a:solidFill>
            <a:srgbClr val="FFFFFF"/>
          </a:solidFill>
          <a:ln w="9525">
            <a:solidFill>
              <a:srgbClr val="A2C0E8"/>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buFont typeface="Arial" charset="0"/>
              <a:buNone/>
              <a:defRPr/>
            </a:pPr>
            <a:endParaRPr lang="zh-CN" altLang="en-US" smtClean="0"/>
          </a:p>
        </p:txBody>
      </p:sp>
      <p:sp>
        <p:nvSpPr>
          <p:cNvPr id="13314" name="Text Box 5"/>
          <p:cNvSpPr txBox="1">
            <a:spLocks noChangeArrowheads="1"/>
          </p:cNvSpPr>
          <p:nvPr/>
        </p:nvSpPr>
        <p:spPr bwMode="auto">
          <a:xfrm>
            <a:off x="2376488" y="5332413"/>
            <a:ext cx="49323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Arial" pitchFamily="34" charset="0"/>
              <a:buNone/>
            </a:pPr>
            <a:r>
              <a:rPr lang="zh-CN" altLang="en-US">
                <a:solidFill>
                  <a:schemeClr val="bg1"/>
                </a:solidFill>
              </a:rPr>
              <a:t>作者</a:t>
            </a:r>
            <a:r>
              <a:rPr lang="en-US" altLang="zh-CN">
                <a:solidFill>
                  <a:schemeClr val="bg1"/>
                </a:solidFill>
              </a:rPr>
              <a:t>:Only_Guest</a:t>
            </a:r>
          </a:p>
          <a:p>
            <a:pPr eaLnBrk="1" hangingPunct="1">
              <a:buFont typeface="Arial" pitchFamily="34" charset="0"/>
              <a:buNone/>
            </a:pPr>
            <a:r>
              <a:rPr lang="zh-CN" altLang="en-US">
                <a:solidFill>
                  <a:schemeClr val="bg1"/>
                </a:solidFill>
              </a:rPr>
              <a:t>Date:</a:t>
            </a:r>
            <a:r>
              <a:rPr lang="en-US" altLang="zh-CN">
                <a:solidFill>
                  <a:schemeClr val="bg1"/>
                </a:solidFill>
              </a:rPr>
              <a:t>2015/6/26</a:t>
            </a:r>
            <a:endParaRPr lang="zh-CN" altLang="en-US">
              <a:solidFill>
                <a:schemeClr val="bg1"/>
              </a:solidFill>
            </a:endParaRPr>
          </a:p>
        </p:txBody>
      </p:sp>
      <p:sp>
        <p:nvSpPr>
          <p:cNvPr id="12292" name="Rectangle 6"/>
          <p:cNvSpPr>
            <a:spLocks noChangeArrowheads="1"/>
          </p:cNvSpPr>
          <p:nvPr/>
        </p:nvSpPr>
        <p:spPr bwMode="auto">
          <a:xfrm rot="-6180000">
            <a:off x="5364163" y="5440363"/>
            <a:ext cx="274637" cy="255587"/>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buFont typeface="Arial" charset="0"/>
              <a:buNone/>
              <a:defRPr/>
            </a:pPr>
            <a:endParaRPr lang="zh-CN" altLang="en-US" smtClean="0"/>
          </a:p>
        </p:txBody>
      </p:sp>
      <p:sp>
        <p:nvSpPr>
          <p:cNvPr id="12293" name="Rectangle 7"/>
          <p:cNvSpPr>
            <a:spLocks noChangeArrowheads="1"/>
          </p:cNvSpPr>
          <p:nvPr/>
        </p:nvSpPr>
        <p:spPr bwMode="auto">
          <a:xfrm rot="1080000">
            <a:off x="5797550" y="5749925"/>
            <a:ext cx="271463" cy="271463"/>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buFont typeface="Arial" charset="0"/>
              <a:buNone/>
              <a:defRPr/>
            </a:pPr>
            <a:endParaRPr lang="zh-CN" altLang="en-US" smtClean="0"/>
          </a:p>
        </p:txBody>
      </p:sp>
      <p:sp>
        <p:nvSpPr>
          <p:cNvPr id="13317" name="Text Box 8"/>
          <p:cNvSpPr txBox="1">
            <a:spLocks noChangeArrowheads="1"/>
          </p:cNvSpPr>
          <p:nvPr/>
        </p:nvSpPr>
        <p:spPr bwMode="auto">
          <a:xfrm>
            <a:off x="684213" y="2205038"/>
            <a:ext cx="9101137"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Arial" pitchFamily="34" charset="0"/>
              <a:buNone/>
            </a:pPr>
            <a:r>
              <a:rPr lang="zh-CN" altLang="en-US" sz="5400">
                <a:solidFill>
                  <a:schemeClr val="bg1"/>
                </a:solidFill>
                <a:latin typeface="微软雅黑" pitchFamily="34" charset="-122"/>
                <a:ea typeface="微软雅黑" pitchFamily="34" charset="-122"/>
              </a:rPr>
              <a:t>深度测试企业应用信息安全</a:t>
            </a:r>
            <a:endParaRPr lang="en-US" altLang="zh-CN" sz="5400">
              <a:solidFill>
                <a:schemeClr val="bg1"/>
              </a:solidFill>
              <a:latin typeface="微软雅黑" pitchFamily="34" charset="-122"/>
              <a:ea typeface="微软雅黑" pitchFamily="34" charset="-122"/>
            </a:endParaRPr>
          </a:p>
          <a:p>
            <a:pPr eaLnBrk="1" hangingPunct="1">
              <a:buFont typeface="Arial" pitchFamily="34" charset="0"/>
              <a:buNone/>
            </a:pPr>
            <a:r>
              <a:rPr lang="zh-CN" altLang="en-US" sz="5400">
                <a:solidFill>
                  <a:srgbClr val="2D65B4"/>
                </a:solidFill>
                <a:latin typeface="微软雅黑" pitchFamily="34" charset="-122"/>
                <a:ea typeface="微软雅黑" pitchFamily="34" charset="-122"/>
              </a:rPr>
              <a:t>        经验谈</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23823" y="1700808"/>
            <a:ext cx="8640961" cy="3900238"/>
            <a:chOff x="179511" y="706413"/>
            <a:chExt cx="10050611" cy="4536506"/>
          </a:xfrm>
        </p:grpSpPr>
        <p:pic>
          <p:nvPicPr>
            <p:cNvPr id="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1" y="706413"/>
              <a:ext cx="2024811"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4322" y="706413"/>
              <a:ext cx="2064188"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8510" y="706414"/>
              <a:ext cx="1975697"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1882" y="706413"/>
              <a:ext cx="1992016" cy="4536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3898" y="706415"/>
              <a:ext cx="2016224"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TextBox 7"/>
          <p:cNvSpPr txBox="1"/>
          <p:nvPr/>
        </p:nvSpPr>
        <p:spPr>
          <a:xfrm>
            <a:off x="2441450" y="739934"/>
            <a:ext cx="3874779" cy="523220"/>
          </a:xfrm>
          <a:prstGeom prst="rect">
            <a:avLst/>
          </a:prstGeom>
          <a:noFill/>
        </p:spPr>
        <p:txBody>
          <a:bodyPr wrap="none" rtlCol="0">
            <a:spAutoFit/>
          </a:bodyPr>
          <a:lstStyle/>
          <a:p>
            <a:r>
              <a:rPr lang="zh-CN" altLang="en-US" sz="2800" b="1" dirty="0" smtClean="0">
                <a:solidFill>
                  <a:schemeClr val="bg1"/>
                </a:solidFill>
                <a:latin typeface="微软雅黑" pitchFamily="34" charset="-122"/>
                <a:ea typeface="微软雅黑" pitchFamily="34" charset="-122"/>
              </a:rPr>
              <a:t>嗯！ 一定是因为工资！</a:t>
            </a:r>
            <a:endParaRPr lang="zh-CN" altLang="en-US" sz="28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2382182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Box 1"/>
          <p:cNvSpPr txBox="1">
            <a:spLocks noChangeArrowheads="1"/>
          </p:cNvSpPr>
          <p:nvPr/>
        </p:nvSpPr>
        <p:spPr bwMode="auto">
          <a:xfrm>
            <a:off x="1808294" y="2166021"/>
            <a:ext cx="56886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4400" b="1" dirty="0">
                <a:solidFill>
                  <a:schemeClr val="bg1"/>
                </a:solidFill>
                <a:latin typeface="微软雅黑" pitchFamily="34" charset="-122"/>
                <a:ea typeface="微软雅黑" pitchFamily="34" charset="-122"/>
              </a:rPr>
              <a:t>企业应用</a:t>
            </a:r>
            <a:r>
              <a:rPr lang="zh-CN" altLang="en-US" sz="4400" b="1" dirty="0" smtClean="0">
                <a:solidFill>
                  <a:schemeClr val="bg1"/>
                </a:solidFill>
                <a:latin typeface="微软雅黑" pitchFamily="34" charset="-122"/>
                <a:ea typeface="微软雅黑" pitchFamily="34" charset="-122"/>
              </a:rPr>
              <a:t>安全</a:t>
            </a:r>
            <a:r>
              <a:rPr lang="zh-CN" altLang="en-US" sz="4400" b="1" dirty="0">
                <a:solidFill>
                  <a:schemeClr val="bg1"/>
                </a:solidFill>
                <a:latin typeface="微软雅黑" pitchFamily="34" charset="-122"/>
                <a:ea typeface="微软雅黑" pitchFamily="34" charset="-122"/>
              </a:rPr>
              <a:t>的</a:t>
            </a:r>
            <a:r>
              <a:rPr lang="zh-CN" altLang="en-US" sz="4400" b="1" dirty="0" smtClean="0">
                <a:solidFill>
                  <a:srgbClr val="2D65B4"/>
                </a:solidFill>
                <a:latin typeface="微软雅黑" pitchFamily="34" charset="-122"/>
                <a:ea typeface="微软雅黑" pitchFamily="34" charset="-122"/>
              </a:rPr>
              <a:t>转变</a:t>
            </a:r>
            <a:endParaRPr lang="zh-CN" altLang="en-US" sz="4400" b="1" dirty="0">
              <a:solidFill>
                <a:srgbClr val="2D65B4"/>
              </a:solidFill>
              <a:latin typeface="微软雅黑" pitchFamily="34" charset="-122"/>
              <a:ea typeface="微软雅黑" pitchFamily="34" charset="-122"/>
            </a:endParaRPr>
          </a:p>
        </p:txBody>
      </p:sp>
      <p:graphicFrame>
        <p:nvGraphicFramePr>
          <p:cNvPr id="3" name="图示 2"/>
          <p:cNvGraphicFramePr/>
          <p:nvPr>
            <p:extLst>
              <p:ext uri="{D42A27DB-BD31-4B8C-83A1-F6EECF244321}">
                <p14:modId xmlns:p14="http://schemas.microsoft.com/office/powerpoint/2010/main" val="629227658"/>
              </p:ext>
            </p:extLst>
          </p:nvPr>
        </p:nvGraphicFramePr>
        <p:xfrm>
          <a:off x="1604610" y="3043746"/>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527175" y="2349500"/>
          <a:ext cx="6096000" cy="2228850"/>
        </p:xfrm>
        <a:graphic>
          <a:graphicData uri="http://schemas.openxmlformats.org/drawingml/2006/table">
            <a:tbl>
              <a:tblPr/>
              <a:tblGrid>
                <a:gridCol w="3048000"/>
                <a:gridCol w="3048000"/>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Arial" pitchFamily="34" charset="0"/>
                          <a:ea typeface="宋体" pitchFamily="2" charset="-122"/>
                        </a:rPr>
                        <a:t>传统安全测试</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Arial" pitchFamily="34" charset="0"/>
                          <a:ea typeface="宋体" pitchFamily="2" charset="-122"/>
                        </a:rPr>
                        <a:t>新型安全测试</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000000"/>
                          </a:solidFill>
                          <a:effectLst/>
                          <a:latin typeface="Arial" pitchFamily="34" charset="0"/>
                          <a:ea typeface="宋体" pitchFamily="2" charset="-122"/>
                        </a:rPr>
                        <a:t>弱口令测试</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000000"/>
                          </a:solidFill>
                          <a:effectLst/>
                          <a:latin typeface="Arial" pitchFamily="34" charset="0"/>
                          <a:ea typeface="宋体" pitchFamily="2" charset="-122"/>
                        </a:rPr>
                        <a:t>大数据</a:t>
                      </a:r>
                      <a:r>
                        <a:rPr kumimoji="0" lang="en-US" altLang="zh-CN" sz="1800" b="1" i="0" u="none" strike="noStrike" cap="none" normalizeH="0" baseline="0" smtClean="0">
                          <a:ln>
                            <a:noFill/>
                          </a:ln>
                          <a:solidFill>
                            <a:srgbClr val="000000"/>
                          </a:solidFill>
                          <a:effectLst/>
                          <a:latin typeface="Arial" pitchFamily="34" charset="0"/>
                          <a:ea typeface="宋体" pitchFamily="2" charset="-122"/>
                        </a:rPr>
                        <a:t>TOP100HASH</a:t>
                      </a:r>
                      <a:r>
                        <a:rPr kumimoji="0" lang="zh-CN" altLang="en-US" sz="1800" b="1" i="0" u="none" strike="noStrike" cap="none" normalizeH="0" baseline="0" smtClean="0">
                          <a:ln>
                            <a:noFill/>
                          </a:ln>
                          <a:solidFill>
                            <a:srgbClr val="000000"/>
                          </a:solidFill>
                          <a:effectLst/>
                          <a:latin typeface="Arial" pitchFamily="34" charset="0"/>
                          <a:ea typeface="宋体" pitchFamily="2" charset="-122"/>
                        </a:rPr>
                        <a:t>比对</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000000"/>
                          </a:solidFill>
                          <a:effectLst/>
                          <a:latin typeface="Arial" pitchFamily="34" charset="0"/>
                          <a:ea typeface="宋体" pitchFamily="2" charset="-122"/>
                        </a:rPr>
                        <a:t>漏洞扫描</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000000"/>
                          </a:solidFill>
                          <a:effectLst/>
                          <a:latin typeface="Arial" pitchFamily="34" charset="0"/>
                          <a:ea typeface="宋体" pitchFamily="2" charset="-122"/>
                        </a:rPr>
                        <a:t>系统指纹识别平台预警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000000"/>
                          </a:solidFill>
                          <a:effectLst/>
                          <a:latin typeface="Arial" pitchFamily="34" charset="0"/>
                          <a:ea typeface="宋体" pitchFamily="2" charset="-122"/>
                        </a:rPr>
                        <a:t>未授权访问</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000000"/>
                          </a:solidFill>
                          <a:effectLst/>
                          <a:latin typeface="Arial" pitchFamily="34" charset="0"/>
                          <a:ea typeface="宋体" pitchFamily="2" charset="-122"/>
                        </a:rPr>
                        <a:t>垂直</a:t>
                      </a:r>
                      <a:r>
                        <a:rPr kumimoji="0" lang="en-US" altLang="zh-CN" sz="1800" b="1" i="0" u="none" strike="noStrike" cap="none" normalizeH="0" baseline="0" smtClean="0">
                          <a:ln>
                            <a:noFill/>
                          </a:ln>
                          <a:solidFill>
                            <a:srgbClr val="000000"/>
                          </a:solidFill>
                          <a:effectLst/>
                          <a:latin typeface="Arial" pitchFamily="34" charset="0"/>
                          <a:ea typeface="宋体" pitchFamily="2" charset="-122"/>
                        </a:rPr>
                        <a:t>and</a:t>
                      </a:r>
                      <a:r>
                        <a:rPr kumimoji="0" lang="zh-CN" altLang="en-US" sz="1800" b="1" i="0" u="none" strike="noStrike" cap="none" normalizeH="0" baseline="0" smtClean="0">
                          <a:ln>
                            <a:noFill/>
                          </a:ln>
                          <a:solidFill>
                            <a:srgbClr val="000000"/>
                          </a:solidFill>
                          <a:effectLst/>
                          <a:latin typeface="Arial" pitchFamily="34" charset="0"/>
                          <a:ea typeface="宋体" pitchFamily="2" charset="-122"/>
                        </a:rPr>
                        <a:t>水平权限测试</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000000"/>
                          </a:solidFill>
                          <a:effectLst/>
                          <a:latin typeface="Arial" pitchFamily="34" charset="0"/>
                          <a:ea typeface="宋体" pitchFamily="2" charset="-122"/>
                        </a:rPr>
                        <a:t>自身信息泄漏</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0000"/>
                          </a:solidFill>
                          <a:effectLst/>
                          <a:latin typeface="Arial" pitchFamily="34" charset="0"/>
                          <a:ea typeface="宋体" pitchFamily="2" charset="-122"/>
                        </a:rPr>
                        <a:t>Github</a:t>
                      </a:r>
                      <a:r>
                        <a:rPr kumimoji="0" lang="zh-CN" altLang="en-US" sz="1800" b="1" i="0" u="none" strike="noStrike" cap="none" normalizeH="0" baseline="0" smtClean="0">
                          <a:ln>
                            <a:noFill/>
                          </a:ln>
                          <a:solidFill>
                            <a:srgbClr val="000000"/>
                          </a:solidFill>
                          <a:effectLst/>
                          <a:latin typeface="Arial" pitchFamily="34" charset="0"/>
                          <a:ea typeface="宋体" pitchFamily="2" charset="-122"/>
                        </a:rPr>
                        <a:t>，</a:t>
                      </a:r>
                      <a:r>
                        <a:rPr kumimoji="0" lang="en-US" altLang="zh-CN" sz="1800" b="1" i="0" u="none" strike="noStrike" cap="none" normalizeH="0" baseline="0" smtClean="0">
                          <a:ln>
                            <a:noFill/>
                          </a:ln>
                          <a:solidFill>
                            <a:srgbClr val="000000"/>
                          </a:solidFill>
                          <a:effectLst/>
                          <a:latin typeface="Arial" pitchFamily="34" charset="0"/>
                          <a:ea typeface="宋体" pitchFamily="2" charset="-122"/>
                        </a:rPr>
                        <a:t>SVN</a:t>
                      </a:r>
                      <a:r>
                        <a:rPr kumimoji="0" lang="zh-CN" altLang="en-US" sz="1800" b="1" i="0" u="none" strike="noStrike" cap="none" normalizeH="0" baseline="0" smtClean="0">
                          <a:ln>
                            <a:noFill/>
                          </a:ln>
                          <a:solidFill>
                            <a:srgbClr val="000000"/>
                          </a:solidFill>
                          <a:effectLst/>
                          <a:latin typeface="Arial" pitchFamily="34" charset="0"/>
                          <a:ea typeface="宋体" pitchFamily="2" charset="-122"/>
                        </a:rPr>
                        <a:t>等信息泄漏</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000000"/>
                          </a:solidFill>
                          <a:effectLst/>
                          <a:latin typeface="Arial" pitchFamily="34" charset="0"/>
                          <a:ea typeface="宋体" pitchFamily="2" charset="-122"/>
                        </a:rPr>
                        <a:t>是否存在入侵事件</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0000"/>
                          </a:solidFill>
                          <a:effectLst/>
                          <a:latin typeface="Arial" pitchFamily="34" charset="0"/>
                          <a:ea typeface="宋体" pitchFamily="2" charset="-122"/>
                        </a:rPr>
                        <a:t>APT</a:t>
                      </a:r>
                      <a:r>
                        <a:rPr kumimoji="0" lang="zh-CN" altLang="en-US" sz="1800" b="1" i="0" u="none" strike="noStrike" cap="none" normalizeH="0" baseline="0" smtClean="0">
                          <a:ln>
                            <a:noFill/>
                          </a:ln>
                          <a:solidFill>
                            <a:srgbClr val="000000"/>
                          </a:solidFill>
                          <a:effectLst/>
                          <a:latin typeface="Arial" pitchFamily="34" charset="0"/>
                          <a:ea typeface="宋体" pitchFamily="2" charset="-122"/>
                        </a:rPr>
                        <a:t>主动防御</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r>
            </a:tbl>
          </a:graphicData>
        </a:graphic>
      </p:graphicFrame>
      <p:sp>
        <p:nvSpPr>
          <p:cNvPr id="3" name="TextBox 1"/>
          <p:cNvSpPr txBox="1">
            <a:spLocks noChangeArrowheads="1"/>
          </p:cNvSpPr>
          <p:nvPr/>
        </p:nvSpPr>
        <p:spPr bwMode="auto">
          <a:xfrm>
            <a:off x="2411760" y="1396579"/>
            <a:ext cx="429884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4400" b="1" dirty="0" smtClean="0">
                <a:solidFill>
                  <a:schemeClr val="bg1"/>
                </a:solidFill>
                <a:latin typeface="微软雅黑" pitchFamily="34" charset="-122"/>
                <a:ea typeface="微软雅黑" pitchFamily="34" charset="-122"/>
              </a:rPr>
              <a:t>测试方法的</a:t>
            </a:r>
            <a:r>
              <a:rPr lang="zh-CN" altLang="en-US" sz="4400" b="1" dirty="0" smtClean="0">
                <a:solidFill>
                  <a:srgbClr val="2D65B4"/>
                </a:solidFill>
                <a:latin typeface="微软雅黑" pitchFamily="34" charset="-122"/>
                <a:ea typeface="微软雅黑" pitchFamily="34" charset="-122"/>
              </a:rPr>
              <a:t>转变</a:t>
            </a:r>
            <a:endParaRPr lang="zh-CN" altLang="en-US" sz="4400" b="1" dirty="0">
              <a:solidFill>
                <a:srgbClr val="2D65B4"/>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2207" y="849485"/>
            <a:ext cx="2593243" cy="523220"/>
          </a:xfrm>
          <a:prstGeom prst="rect">
            <a:avLst/>
          </a:prstGeom>
          <a:noFill/>
        </p:spPr>
        <p:txBody>
          <a:bodyPr wrap="square" rtlCol="0">
            <a:spAutoFit/>
          </a:bodyPr>
          <a:lstStyle/>
          <a:p>
            <a:r>
              <a:rPr lang="zh-CN" altLang="en-US" sz="2800" dirty="0" smtClean="0"/>
              <a:t>弱口令</a:t>
            </a:r>
            <a:r>
              <a:rPr lang="en-US" altLang="zh-CN" sz="2800" dirty="0" smtClean="0"/>
              <a:t>/</a:t>
            </a:r>
            <a:r>
              <a:rPr lang="zh-CN" altLang="en-US" sz="2800" dirty="0" smtClean="0"/>
              <a:t>社工库</a:t>
            </a:r>
            <a:endParaRPr lang="zh-CN" altLang="en-US" sz="2800" dirty="0"/>
          </a:p>
        </p:txBody>
      </p:sp>
      <p:sp>
        <p:nvSpPr>
          <p:cNvPr id="3" name="TextBox 2"/>
          <p:cNvSpPr txBox="1"/>
          <p:nvPr/>
        </p:nvSpPr>
        <p:spPr>
          <a:xfrm>
            <a:off x="1403648" y="1552070"/>
            <a:ext cx="7344816" cy="923330"/>
          </a:xfrm>
          <a:prstGeom prst="rect">
            <a:avLst/>
          </a:prstGeom>
          <a:noFill/>
        </p:spPr>
        <p:txBody>
          <a:bodyPr wrap="square" rtlCol="0">
            <a:spAutoFit/>
          </a:bodyPr>
          <a:lstStyle/>
          <a:p>
            <a:r>
              <a:rPr lang="zh-CN" altLang="en-US" dirty="0" smtClean="0"/>
              <a:t>缺陷：一般人的记忆长度是有限的，记忆回溯过程是需要关联的</a:t>
            </a:r>
            <a:endParaRPr lang="en-US" altLang="zh-CN" dirty="0" smtClean="0"/>
          </a:p>
          <a:p>
            <a:r>
              <a:rPr lang="zh-CN" altLang="en-US" dirty="0" smtClean="0"/>
              <a:t>结果：一般人的密码长度是不足的，密码中词汇往往具有特定意义，多个网站用一个密码</a:t>
            </a:r>
            <a:endParaRPr lang="zh-CN" altLang="en-US" dirty="0"/>
          </a:p>
        </p:txBody>
      </p:sp>
      <p:sp>
        <p:nvSpPr>
          <p:cNvPr id="4" name="TextBox 3"/>
          <p:cNvSpPr txBox="1"/>
          <p:nvPr/>
        </p:nvSpPr>
        <p:spPr>
          <a:xfrm>
            <a:off x="889298" y="2633569"/>
            <a:ext cx="4474789" cy="523220"/>
          </a:xfrm>
          <a:prstGeom prst="rect">
            <a:avLst/>
          </a:prstGeom>
          <a:noFill/>
        </p:spPr>
        <p:txBody>
          <a:bodyPr wrap="square" rtlCol="0">
            <a:spAutoFit/>
          </a:bodyPr>
          <a:lstStyle/>
          <a:p>
            <a:r>
              <a:rPr lang="zh-CN" altLang="en-US" sz="2800" dirty="0" smtClean="0"/>
              <a:t>路径猜解</a:t>
            </a:r>
            <a:r>
              <a:rPr lang="en-US" altLang="zh-CN" sz="2800" dirty="0" smtClean="0"/>
              <a:t>/</a:t>
            </a:r>
            <a:r>
              <a:rPr lang="zh-CN" altLang="en-US" sz="2800" dirty="0" smtClean="0"/>
              <a:t>备份文件猜解</a:t>
            </a:r>
            <a:endParaRPr lang="zh-CN" altLang="en-US" sz="2800" dirty="0"/>
          </a:p>
        </p:txBody>
      </p:sp>
      <p:sp>
        <p:nvSpPr>
          <p:cNvPr id="5" name="TextBox 4"/>
          <p:cNvSpPr txBox="1"/>
          <p:nvPr/>
        </p:nvSpPr>
        <p:spPr>
          <a:xfrm>
            <a:off x="1403648" y="3358217"/>
            <a:ext cx="4570482" cy="646331"/>
          </a:xfrm>
          <a:prstGeom prst="rect">
            <a:avLst/>
          </a:prstGeom>
          <a:noFill/>
        </p:spPr>
        <p:txBody>
          <a:bodyPr wrap="none" rtlCol="0">
            <a:spAutoFit/>
          </a:bodyPr>
          <a:lstStyle/>
          <a:p>
            <a:r>
              <a:rPr lang="zh-CN" altLang="en-US" dirty="0" smtClean="0"/>
              <a:t>缺陷：人类思维在一定程度上具有相似性</a:t>
            </a:r>
            <a:endParaRPr lang="en-US" altLang="zh-CN" dirty="0" smtClean="0"/>
          </a:p>
          <a:p>
            <a:r>
              <a:rPr lang="zh-CN" altLang="en-US" dirty="0" smtClean="0"/>
              <a:t>结果：程序员甲的命名习惯被黑客乙所猜解</a:t>
            </a:r>
            <a:endParaRPr lang="zh-CN" altLang="en-US" dirty="0"/>
          </a:p>
        </p:txBody>
      </p:sp>
      <p:sp>
        <p:nvSpPr>
          <p:cNvPr id="6" name="TextBox 5"/>
          <p:cNvSpPr txBox="1"/>
          <p:nvPr/>
        </p:nvSpPr>
        <p:spPr>
          <a:xfrm>
            <a:off x="912208" y="4294321"/>
            <a:ext cx="5186487" cy="523220"/>
          </a:xfrm>
          <a:prstGeom prst="rect">
            <a:avLst/>
          </a:prstGeom>
          <a:noFill/>
        </p:spPr>
        <p:txBody>
          <a:bodyPr wrap="square" rtlCol="0">
            <a:spAutoFit/>
          </a:bodyPr>
          <a:lstStyle/>
          <a:p>
            <a:r>
              <a:rPr lang="zh-CN" altLang="en-US" sz="2800" dirty="0" smtClean="0"/>
              <a:t>使用默认配置</a:t>
            </a:r>
            <a:r>
              <a:rPr lang="en-US" altLang="zh-CN" sz="2800" dirty="0" smtClean="0"/>
              <a:t>/</a:t>
            </a:r>
            <a:r>
              <a:rPr lang="zh-CN" altLang="en-US" sz="2800" dirty="0" smtClean="0"/>
              <a:t>内网系统对外</a:t>
            </a:r>
            <a:endParaRPr lang="zh-CN" altLang="en-US" sz="2800" dirty="0"/>
          </a:p>
        </p:txBody>
      </p:sp>
      <p:sp>
        <p:nvSpPr>
          <p:cNvPr id="7" name="TextBox 6"/>
          <p:cNvSpPr txBox="1"/>
          <p:nvPr/>
        </p:nvSpPr>
        <p:spPr>
          <a:xfrm>
            <a:off x="1403648" y="5014917"/>
            <a:ext cx="4570482" cy="646331"/>
          </a:xfrm>
          <a:prstGeom prst="rect">
            <a:avLst/>
          </a:prstGeom>
          <a:noFill/>
        </p:spPr>
        <p:txBody>
          <a:bodyPr wrap="none" rtlCol="0">
            <a:spAutoFit/>
          </a:bodyPr>
          <a:lstStyle/>
          <a:p>
            <a:r>
              <a:rPr lang="zh-CN" altLang="en-US" dirty="0" smtClean="0"/>
              <a:t>缺陷：人类惰性</a:t>
            </a:r>
            <a:endParaRPr lang="en-US" altLang="zh-CN" dirty="0" smtClean="0"/>
          </a:p>
          <a:p>
            <a:r>
              <a:rPr lang="zh-CN" altLang="en-US" dirty="0" smtClean="0"/>
              <a:t>结果：默认配置存在缺陷，内网系统被攻击</a:t>
            </a:r>
            <a:endParaRPr lang="zh-CN" altLang="en-US" dirty="0"/>
          </a:p>
        </p:txBody>
      </p:sp>
    </p:spTree>
    <p:extLst>
      <p:ext uri="{BB962C8B-B14F-4D97-AF65-F5344CB8AC3E}">
        <p14:creationId xmlns:p14="http://schemas.microsoft.com/office/powerpoint/2010/main" val="16322219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1640" y="2838390"/>
            <a:ext cx="7007046" cy="523220"/>
          </a:xfrm>
          <a:prstGeom prst="rect">
            <a:avLst/>
          </a:prstGeom>
          <a:noFill/>
        </p:spPr>
        <p:txBody>
          <a:bodyPr wrap="none" rtlCol="0">
            <a:spAutoFit/>
          </a:bodyPr>
          <a:lstStyle/>
          <a:p>
            <a:r>
              <a:rPr lang="zh-CN" altLang="en-US" sz="2800" dirty="0" smtClean="0"/>
              <a:t>所以，很多时候，还轮不到谈技术层面。。</a:t>
            </a:r>
            <a:endParaRPr lang="zh-CN" altLang="en-US" sz="2800" dirty="0"/>
          </a:p>
        </p:txBody>
      </p:sp>
    </p:spTree>
    <p:extLst>
      <p:ext uri="{BB962C8B-B14F-4D97-AF65-F5344CB8AC3E}">
        <p14:creationId xmlns:p14="http://schemas.microsoft.com/office/powerpoint/2010/main" val="25850172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7" y="2060848"/>
            <a:ext cx="6524625"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87624" y="1124744"/>
            <a:ext cx="4057521" cy="369332"/>
          </a:xfrm>
          <a:prstGeom prst="rect">
            <a:avLst/>
          </a:prstGeom>
          <a:noFill/>
        </p:spPr>
        <p:txBody>
          <a:bodyPr wrap="none" rtlCol="0">
            <a:spAutoFit/>
          </a:bodyPr>
          <a:lstStyle/>
          <a:p>
            <a:r>
              <a:rPr lang="zh-CN" altLang="en-US" b="1" dirty="0" smtClean="0"/>
              <a:t>猫扑某分站</a:t>
            </a:r>
            <a:r>
              <a:rPr lang="en-US" altLang="zh-CN" b="1" dirty="0" err="1" smtClean="0"/>
              <a:t>phpmyadmin</a:t>
            </a:r>
            <a:r>
              <a:rPr lang="en-US" altLang="zh-CN" b="1" dirty="0" smtClean="0"/>
              <a:t> root </a:t>
            </a:r>
            <a:r>
              <a:rPr lang="zh-CN" altLang="en-US" b="1" dirty="0" smtClean="0"/>
              <a:t>弱口令</a:t>
            </a:r>
            <a:endParaRPr lang="zh-CN" altLang="en-US" b="1" dirty="0"/>
          </a:p>
        </p:txBody>
      </p:sp>
    </p:spTree>
    <p:extLst>
      <p:ext uri="{BB962C8B-B14F-4D97-AF65-F5344CB8AC3E}">
        <p14:creationId xmlns:p14="http://schemas.microsoft.com/office/powerpoint/2010/main" val="22673011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606" y="1351781"/>
            <a:ext cx="7981950"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76510" y="524719"/>
            <a:ext cx="2276585" cy="369332"/>
          </a:xfrm>
          <a:prstGeom prst="rect">
            <a:avLst/>
          </a:prstGeom>
          <a:noFill/>
        </p:spPr>
        <p:txBody>
          <a:bodyPr wrap="none" rtlCol="0">
            <a:spAutoFit/>
          </a:bodyPr>
          <a:lstStyle/>
          <a:p>
            <a:r>
              <a:rPr lang="zh-CN" altLang="en-US" b="1" dirty="0" smtClean="0"/>
              <a:t>某基金的某整站备份</a:t>
            </a:r>
            <a:endParaRPr lang="zh-CN" altLang="en-US" b="1" dirty="0"/>
          </a:p>
        </p:txBody>
      </p:sp>
    </p:spTree>
    <p:extLst>
      <p:ext uri="{BB962C8B-B14F-4D97-AF65-F5344CB8AC3E}">
        <p14:creationId xmlns:p14="http://schemas.microsoft.com/office/powerpoint/2010/main" val="32650293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03648" y="1772816"/>
            <a:ext cx="6912768" cy="3477875"/>
          </a:xfrm>
          <a:prstGeom prst="rect">
            <a:avLst/>
          </a:prstGeom>
          <a:noFill/>
        </p:spPr>
        <p:txBody>
          <a:bodyPr wrap="square" rtlCol="0">
            <a:spAutoFit/>
          </a:bodyPr>
          <a:lstStyle/>
          <a:p>
            <a:r>
              <a:rPr lang="zh-CN" altLang="en-US" sz="2400" dirty="0" smtClean="0"/>
              <a:t>你可以让一个人通过培训，</a:t>
            </a:r>
            <a:endParaRPr lang="en-US" altLang="zh-CN" sz="2400" dirty="0" smtClean="0"/>
          </a:p>
          <a:p>
            <a:r>
              <a:rPr lang="zh-CN" altLang="en-US" sz="2400" dirty="0" smtClean="0"/>
              <a:t>避免以上缺陷带来的问题！</a:t>
            </a:r>
            <a:endParaRPr lang="en-US" altLang="zh-CN" sz="2400" dirty="0" smtClean="0"/>
          </a:p>
          <a:p>
            <a:endParaRPr lang="en-US" altLang="zh-CN" sz="2400" dirty="0"/>
          </a:p>
          <a:p>
            <a:r>
              <a:rPr lang="zh-CN" altLang="en-US" sz="2400" dirty="0" smtClean="0"/>
              <a:t>但是，个体的差异性，</a:t>
            </a:r>
            <a:endParaRPr lang="en-US" altLang="zh-CN" sz="2400" dirty="0" smtClean="0"/>
          </a:p>
          <a:p>
            <a:r>
              <a:rPr lang="zh-CN" altLang="en-US" sz="2400" dirty="0" smtClean="0"/>
              <a:t>决定了不可能所有人都避免这些缺陷！</a:t>
            </a:r>
            <a:endParaRPr lang="en-US" altLang="zh-CN" sz="2400" dirty="0" smtClean="0"/>
          </a:p>
          <a:p>
            <a:endParaRPr lang="en-US" altLang="zh-CN" sz="2400" dirty="0"/>
          </a:p>
          <a:p>
            <a:r>
              <a:rPr lang="zh-CN" altLang="en-US" sz="2800" b="1" dirty="0" smtClean="0"/>
              <a:t>大规模，广覆盖度</a:t>
            </a:r>
            <a:r>
              <a:rPr lang="zh-CN" altLang="en-US" sz="2400" dirty="0" smtClean="0"/>
              <a:t>的趋势，让“人缺陷” 导致的问题更加凸显！</a:t>
            </a:r>
          </a:p>
          <a:p>
            <a:endParaRPr lang="zh-CN" altLang="en-US" sz="2400" dirty="0" smtClean="0"/>
          </a:p>
        </p:txBody>
      </p:sp>
    </p:spTree>
    <p:extLst>
      <p:ext uri="{BB962C8B-B14F-4D97-AF65-F5344CB8AC3E}">
        <p14:creationId xmlns:p14="http://schemas.microsoft.com/office/powerpoint/2010/main" val="1225740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3808" y="3255496"/>
            <a:ext cx="3057247" cy="523220"/>
          </a:xfrm>
          <a:prstGeom prst="rect">
            <a:avLst/>
          </a:prstGeom>
          <a:noFill/>
        </p:spPr>
        <p:txBody>
          <a:bodyPr wrap="none" rtlCol="0">
            <a:spAutoFit/>
          </a:bodyPr>
          <a:lstStyle/>
          <a:p>
            <a:r>
              <a:rPr lang="zh-CN" altLang="en-US" sz="2800" dirty="0" smtClean="0"/>
              <a:t>从员工弱口令下手</a:t>
            </a:r>
            <a:endParaRPr lang="zh-CN" altLang="en-US" sz="2800" dirty="0"/>
          </a:p>
        </p:txBody>
      </p:sp>
    </p:spTree>
    <p:extLst>
      <p:ext uri="{BB962C8B-B14F-4D97-AF65-F5344CB8AC3E}">
        <p14:creationId xmlns:p14="http://schemas.microsoft.com/office/powerpoint/2010/main" val="25674113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862" y="2348880"/>
            <a:ext cx="561022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71600" y="1484784"/>
            <a:ext cx="5674951" cy="369332"/>
          </a:xfrm>
          <a:prstGeom prst="rect">
            <a:avLst/>
          </a:prstGeom>
          <a:noFill/>
        </p:spPr>
        <p:txBody>
          <a:bodyPr wrap="none" rtlCol="0">
            <a:spAutoFit/>
          </a:bodyPr>
          <a:lstStyle/>
          <a:p>
            <a:r>
              <a:rPr lang="zh-CN" altLang="en-US" b="1" dirty="0" smtClean="0"/>
              <a:t>员工帐号搜集</a:t>
            </a:r>
            <a:r>
              <a:rPr lang="en-US" altLang="zh-CN" b="1" dirty="0"/>
              <a:t> </a:t>
            </a:r>
            <a:r>
              <a:rPr lang="en-US" altLang="zh-CN" b="1" dirty="0" smtClean="0"/>
              <a:t> </a:t>
            </a:r>
            <a:r>
              <a:rPr lang="en-US" altLang="zh-CN" b="1" dirty="0" smtClean="0">
                <a:sym typeface="Wingdings" pitchFamily="2" charset="2"/>
              </a:rPr>
              <a:t></a:t>
            </a:r>
            <a:r>
              <a:rPr lang="en-US" altLang="zh-CN" b="1" dirty="0" smtClean="0"/>
              <a:t>  OA</a:t>
            </a:r>
            <a:r>
              <a:rPr lang="zh-CN" altLang="en-US" b="1" dirty="0" smtClean="0"/>
              <a:t>系统弱口令测试 </a:t>
            </a:r>
            <a:r>
              <a:rPr lang="en-US" altLang="zh-CN" b="1" dirty="0" smtClean="0">
                <a:sym typeface="Wingdings" pitchFamily="2" charset="2"/>
              </a:rPr>
              <a:t></a:t>
            </a:r>
            <a:r>
              <a:rPr lang="en-US" altLang="zh-CN" b="1" dirty="0" smtClean="0"/>
              <a:t> </a:t>
            </a:r>
            <a:r>
              <a:rPr lang="zh-CN" altLang="en-US" b="1" dirty="0" smtClean="0"/>
              <a:t>进入</a:t>
            </a:r>
            <a:r>
              <a:rPr lang="en-US" altLang="zh-CN" b="1" dirty="0" smtClean="0"/>
              <a:t>OA</a:t>
            </a:r>
            <a:r>
              <a:rPr lang="zh-CN" altLang="en-US" b="1" dirty="0" smtClean="0"/>
              <a:t>系统</a:t>
            </a:r>
            <a:endParaRPr lang="zh-CN" altLang="en-US" b="1" dirty="0"/>
          </a:p>
        </p:txBody>
      </p:sp>
    </p:spTree>
    <p:extLst>
      <p:ext uri="{BB962C8B-B14F-4D97-AF65-F5344CB8AC3E}">
        <p14:creationId xmlns:p14="http://schemas.microsoft.com/office/powerpoint/2010/main" val="10754834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文本框 5"/>
          <p:cNvSpPr txBox="1">
            <a:spLocks noChangeArrowheads="1"/>
          </p:cNvSpPr>
          <p:nvPr/>
        </p:nvSpPr>
        <p:spPr bwMode="auto">
          <a:xfrm>
            <a:off x="3365500" y="2924175"/>
            <a:ext cx="24495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Arial" pitchFamily="34" charset="0"/>
              <a:buNone/>
            </a:pPr>
            <a:r>
              <a:rPr lang="zh-CN" altLang="en-US" sz="4400">
                <a:solidFill>
                  <a:schemeClr val="bg1"/>
                </a:solidFill>
                <a:latin typeface="微软雅黑" pitchFamily="34" charset="-122"/>
                <a:ea typeface="微软雅黑" pitchFamily="34" charset="-122"/>
              </a:rPr>
              <a:t>关于</a:t>
            </a:r>
            <a:r>
              <a:rPr lang="zh-CN" altLang="en-US" sz="5400">
                <a:solidFill>
                  <a:srgbClr val="2D65B4"/>
                </a:solidFill>
                <a:latin typeface="微软雅黑" pitchFamily="34" charset="-122"/>
                <a:ea typeface="微软雅黑" pitchFamily="34" charset="-122"/>
              </a:rPr>
              <a:t>我</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2946" y="2353155"/>
            <a:ext cx="5833309" cy="2862322"/>
          </a:xfrm>
          <a:prstGeom prst="rect">
            <a:avLst/>
          </a:prstGeom>
        </p:spPr>
        <p:txBody>
          <a:bodyPr wrap="square">
            <a:spAutoFit/>
          </a:bodyPr>
          <a:lstStyle/>
          <a:p>
            <a:pPr latinLnBrk="1"/>
            <a:r>
              <a:rPr lang="zh-CN" altLang="en-US" dirty="0"/>
              <a:t>国政通内网漫游及域名劫持（大量业务系统、内网系统、商业资料</a:t>
            </a:r>
            <a:r>
              <a:rPr lang="zh-CN" altLang="en-US" dirty="0" smtClean="0"/>
              <a:t>）</a:t>
            </a:r>
            <a:endParaRPr lang="en-US" altLang="zh-CN" dirty="0" smtClean="0"/>
          </a:p>
          <a:p>
            <a:pPr latinLnBrk="1"/>
            <a:endParaRPr lang="en-US" altLang="zh-CN" dirty="0"/>
          </a:p>
          <a:p>
            <a:pPr latinLnBrk="1"/>
            <a:r>
              <a:rPr lang="zh-CN" altLang="en-US" dirty="0"/>
              <a:t>游久网大量敏感信息泄露（微信公众号、各渠道账号、大量</a:t>
            </a:r>
            <a:r>
              <a:rPr lang="en-US" altLang="zh-CN" dirty="0"/>
              <a:t>QB</a:t>
            </a:r>
            <a:r>
              <a:rPr lang="zh-CN" altLang="en-US" dirty="0"/>
              <a:t>充值卡密码、几十万礼包兑换码等）</a:t>
            </a:r>
          </a:p>
          <a:p>
            <a:pPr latinLnBrk="1"/>
            <a:endParaRPr lang="en-US" altLang="zh-CN" dirty="0" smtClean="0"/>
          </a:p>
          <a:p>
            <a:pPr latinLnBrk="1"/>
            <a:r>
              <a:rPr lang="zh-CN" altLang="en-US" dirty="0"/>
              <a:t>蚂蜂窝内部系统漫游影响</a:t>
            </a:r>
            <a:r>
              <a:rPr lang="en-US" altLang="zh-CN" dirty="0"/>
              <a:t>5000W+</a:t>
            </a:r>
            <a:r>
              <a:rPr lang="zh-CN" altLang="en-US" dirty="0"/>
              <a:t>用户（大量服务器信息、运营信息、短信验证码、影响线上业务）</a:t>
            </a:r>
          </a:p>
          <a:p>
            <a:pPr latinLnBrk="1"/>
            <a:endParaRPr lang="en-US" altLang="zh-CN" dirty="0" smtClean="0"/>
          </a:p>
          <a:p>
            <a:pPr latinLnBrk="1"/>
            <a:r>
              <a:rPr lang="en-US" altLang="zh-CN" dirty="0" smtClean="0"/>
              <a:t>…..</a:t>
            </a:r>
            <a:endParaRPr lang="zh-CN" altLang="en-US" dirty="0"/>
          </a:p>
        </p:txBody>
      </p:sp>
      <p:sp>
        <p:nvSpPr>
          <p:cNvPr id="3" name="TextBox 2"/>
          <p:cNvSpPr txBox="1"/>
          <p:nvPr/>
        </p:nvSpPr>
        <p:spPr>
          <a:xfrm>
            <a:off x="971600" y="1484784"/>
            <a:ext cx="5573962" cy="369332"/>
          </a:xfrm>
          <a:prstGeom prst="rect">
            <a:avLst/>
          </a:prstGeom>
          <a:noFill/>
        </p:spPr>
        <p:txBody>
          <a:bodyPr wrap="none" rtlCol="0">
            <a:spAutoFit/>
          </a:bodyPr>
          <a:lstStyle/>
          <a:p>
            <a:r>
              <a:rPr lang="zh-CN" altLang="en-US" b="1" dirty="0" smtClean="0"/>
              <a:t>员工邮箱帐号搜集</a:t>
            </a:r>
            <a:r>
              <a:rPr lang="en-US" altLang="zh-CN" b="1" dirty="0"/>
              <a:t> </a:t>
            </a:r>
            <a:r>
              <a:rPr lang="en-US" altLang="zh-CN" b="1" dirty="0" smtClean="0"/>
              <a:t> </a:t>
            </a:r>
            <a:r>
              <a:rPr lang="en-US" altLang="zh-CN" b="1" dirty="0" smtClean="0">
                <a:sym typeface="Wingdings" pitchFamily="2" charset="2"/>
              </a:rPr>
              <a:t></a:t>
            </a:r>
            <a:r>
              <a:rPr lang="en-US" altLang="zh-CN" b="1" dirty="0" smtClean="0"/>
              <a:t>  </a:t>
            </a:r>
            <a:r>
              <a:rPr lang="zh-CN" altLang="en-US" b="1" dirty="0" smtClean="0"/>
              <a:t>邮箱内敏感信息</a:t>
            </a:r>
            <a:r>
              <a:rPr lang="en-US" altLang="zh-CN" b="1" dirty="0" smtClean="0">
                <a:sym typeface="Wingdings" pitchFamily="2" charset="2"/>
              </a:rPr>
              <a:t></a:t>
            </a:r>
            <a:r>
              <a:rPr lang="en-US" altLang="zh-CN" b="1" dirty="0" smtClean="0"/>
              <a:t> </a:t>
            </a:r>
            <a:r>
              <a:rPr lang="zh-CN" altLang="en-US" b="1" dirty="0" smtClean="0"/>
              <a:t>之后的步骤</a:t>
            </a:r>
            <a:endParaRPr lang="zh-CN" altLang="en-US" b="1" dirty="0"/>
          </a:p>
        </p:txBody>
      </p:sp>
    </p:spTree>
    <p:extLst>
      <p:ext uri="{BB962C8B-B14F-4D97-AF65-F5344CB8AC3E}">
        <p14:creationId xmlns:p14="http://schemas.microsoft.com/office/powerpoint/2010/main" val="8225338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684213" y="765175"/>
            <a:ext cx="6119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400" b="1" dirty="0">
                <a:solidFill>
                  <a:schemeClr val="bg1"/>
                </a:solidFill>
                <a:latin typeface="微软雅黑" panose="020B0503020204020204" pitchFamily="34" charset="-122"/>
                <a:ea typeface="微软雅黑" panose="020B0503020204020204" pitchFamily="34" charset="-122"/>
              </a:rPr>
              <a:t>撞</a:t>
            </a:r>
            <a:r>
              <a:rPr lang="zh-CN" altLang="en-US" sz="4400" b="1" dirty="0" smtClean="0">
                <a:solidFill>
                  <a:schemeClr val="bg1"/>
                </a:solidFill>
                <a:latin typeface="微软雅黑" panose="020B0503020204020204" pitchFamily="34" charset="-122"/>
                <a:ea typeface="微软雅黑" panose="020B0503020204020204" pitchFamily="34" charset="-122"/>
              </a:rPr>
              <a:t>库渗透</a:t>
            </a:r>
            <a:r>
              <a:rPr lang="zh-CN" altLang="en-US" sz="4400" b="1" dirty="0" smtClean="0">
                <a:solidFill>
                  <a:schemeClr val="accent1">
                    <a:lumMod val="50000"/>
                  </a:schemeClr>
                </a:solidFill>
                <a:latin typeface="微软雅黑" panose="020B0503020204020204" pitchFamily="34" charset="-122"/>
                <a:ea typeface="微软雅黑" panose="020B0503020204020204" pitchFamily="34" charset="-122"/>
              </a:rPr>
              <a:t>案例</a:t>
            </a:r>
            <a:endParaRPr lang="zh-CN" altLang="en-US" sz="44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619672" y="1533525"/>
            <a:ext cx="6117679" cy="5092322"/>
          </a:xfrm>
          <a:prstGeom prst="rect">
            <a:avLst/>
          </a:prstGeom>
        </p:spPr>
      </p:pic>
    </p:spTree>
    <p:extLst>
      <p:ext uri="{BB962C8B-B14F-4D97-AF65-F5344CB8AC3E}">
        <p14:creationId xmlns:p14="http://schemas.microsoft.com/office/powerpoint/2010/main" val="18925868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684213" y="765175"/>
            <a:ext cx="6119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400" b="1" dirty="0">
                <a:solidFill>
                  <a:schemeClr val="bg1"/>
                </a:solidFill>
                <a:latin typeface="微软雅黑" panose="020B0503020204020204" pitchFamily="34" charset="-122"/>
                <a:ea typeface="微软雅黑" panose="020B0503020204020204" pitchFamily="34" charset="-122"/>
              </a:rPr>
              <a:t>撞</a:t>
            </a:r>
            <a:r>
              <a:rPr lang="zh-CN" altLang="en-US" sz="4400" b="1" dirty="0" smtClean="0">
                <a:solidFill>
                  <a:schemeClr val="bg1"/>
                </a:solidFill>
                <a:latin typeface="微软雅黑" panose="020B0503020204020204" pitchFamily="34" charset="-122"/>
                <a:ea typeface="微软雅黑" panose="020B0503020204020204" pitchFamily="34" charset="-122"/>
              </a:rPr>
              <a:t>库渗透</a:t>
            </a:r>
            <a:r>
              <a:rPr lang="zh-CN" altLang="en-US" sz="4400" b="1" dirty="0" smtClean="0">
                <a:solidFill>
                  <a:schemeClr val="accent1">
                    <a:lumMod val="50000"/>
                  </a:schemeClr>
                </a:solidFill>
                <a:latin typeface="微软雅黑" panose="020B0503020204020204" pitchFamily="34" charset="-122"/>
                <a:ea typeface="微软雅黑" panose="020B0503020204020204" pitchFamily="34" charset="-122"/>
              </a:rPr>
              <a:t>案例</a:t>
            </a:r>
            <a:endParaRPr lang="zh-CN" altLang="en-US" sz="44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684213" y="1844824"/>
            <a:ext cx="1533525" cy="4733925"/>
          </a:xfrm>
          <a:prstGeom prst="rect">
            <a:avLst/>
          </a:prstGeom>
        </p:spPr>
      </p:pic>
      <p:pic>
        <p:nvPicPr>
          <p:cNvPr id="5" name="图片 4"/>
          <p:cNvPicPr>
            <a:picLocks noChangeAspect="1"/>
          </p:cNvPicPr>
          <p:nvPr/>
        </p:nvPicPr>
        <p:blipFill>
          <a:blip r:embed="rId3"/>
          <a:stretch>
            <a:fillRect/>
          </a:stretch>
        </p:blipFill>
        <p:spPr>
          <a:xfrm>
            <a:off x="2376487" y="1876424"/>
            <a:ext cx="6472258" cy="4576911"/>
          </a:xfrm>
          <a:prstGeom prst="rect">
            <a:avLst/>
          </a:prstGeom>
        </p:spPr>
      </p:pic>
    </p:spTree>
    <p:extLst>
      <p:ext uri="{BB962C8B-B14F-4D97-AF65-F5344CB8AC3E}">
        <p14:creationId xmlns:p14="http://schemas.microsoft.com/office/powerpoint/2010/main" val="25258301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684213" y="765175"/>
            <a:ext cx="6119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400" b="1" dirty="0">
                <a:solidFill>
                  <a:schemeClr val="bg1"/>
                </a:solidFill>
                <a:latin typeface="微软雅黑" panose="020B0503020204020204" pitchFamily="34" charset="-122"/>
                <a:ea typeface="微软雅黑" panose="020B0503020204020204" pitchFamily="34" charset="-122"/>
              </a:rPr>
              <a:t>撞</a:t>
            </a:r>
            <a:r>
              <a:rPr lang="zh-CN" altLang="en-US" sz="4400" b="1" dirty="0" smtClean="0">
                <a:solidFill>
                  <a:schemeClr val="bg1"/>
                </a:solidFill>
                <a:latin typeface="微软雅黑" panose="020B0503020204020204" pitchFamily="34" charset="-122"/>
                <a:ea typeface="微软雅黑" panose="020B0503020204020204" pitchFamily="34" charset="-122"/>
              </a:rPr>
              <a:t>库渗透</a:t>
            </a:r>
            <a:r>
              <a:rPr lang="zh-CN" altLang="en-US" sz="4400" b="1" dirty="0" smtClean="0">
                <a:solidFill>
                  <a:schemeClr val="accent1">
                    <a:lumMod val="50000"/>
                  </a:schemeClr>
                </a:solidFill>
                <a:latin typeface="微软雅黑" panose="020B0503020204020204" pitchFamily="34" charset="-122"/>
                <a:ea typeface="微软雅黑" panose="020B0503020204020204" pitchFamily="34" charset="-122"/>
              </a:rPr>
              <a:t>案例</a:t>
            </a:r>
            <a:endParaRPr lang="zh-CN" altLang="en-US" sz="44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642294" y="1552546"/>
            <a:ext cx="6242074" cy="4926131"/>
          </a:xfrm>
          <a:prstGeom prst="rect">
            <a:avLst/>
          </a:prstGeom>
        </p:spPr>
      </p:pic>
    </p:spTree>
    <p:extLst>
      <p:ext uri="{BB962C8B-B14F-4D97-AF65-F5344CB8AC3E}">
        <p14:creationId xmlns:p14="http://schemas.microsoft.com/office/powerpoint/2010/main" val="24283857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684213" y="765175"/>
            <a:ext cx="6119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400" b="1" dirty="0">
                <a:solidFill>
                  <a:schemeClr val="bg1"/>
                </a:solidFill>
                <a:latin typeface="微软雅黑" panose="020B0503020204020204" pitchFamily="34" charset="-122"/>
                <a:ea typeface="微软雅黑" panose="020B0503020204020204" pitchFamily="34" charset="-122"/>
              </a:rPr>
              <a:t>撞</a:t>
            </a:r>
            <a:r>
              <a:rPr lang="zh-CN" altLang="en-US" sz="4400" b="1" dirty="0" smtClean="0">
                <a:solidFill>
                  <a:schemeClr val="bg1"/>
                </a:solidFill>
                <a:latin typeface="微软雅黑" panose="020B0503020204020204" pitchFamily="34" charset="-122"/>
                <a:ea typeface="微软雅黑" panose="020B0503020204020204" pitchFamily="34" charset="-122"/>
              </a:rPr>
              <a:t>库渗透</a:t>
            </a:r>
            <a:r>
              <a:rPr lang="zh-CN" altLang="en-US" sz="4400" b="1" dirty="0" smtClean="0">
                <a:solidFill>
                  <a:schemeClr val="accent1">
                    <a:lumMod val="50000"/>
                  </a:schemeClr>
                </a:solidFill>
                <a:latin typeface="微软雅黑" panose="020B0503020204020204" pitchFamily="34" charset="-122"/>
                <a:ea typeface="微软雅黑" panose="020B0503020204020204" pitchFamily="34" charset="-122"/>
              </a:rPr>
              <a:t>案例</a:t>
            </a:r>
            <a:endParaRPr lang="zh-CN" altLang="en-US" sz="44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323528" y="1844824"/>
            <a:ext cx="8662367" cy="4813319"/>
          </a:xfrm>
          <a:prstGeom prst="rect">
            <a:avLst/>
          </a:prstGeom>
        </p:spPr>
      </p:pic>
    </p:spTree>
    <p:extLst>
      <p:ext uri="{BB962C8B-B14F-4D97-AF65-F5344CB8AC3E}">
        <p14:creationId xmlns:p14="http://schemas.microsoft.com/office/powerpoint/2010/main" val="27993946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684213" y="765175"/>
            <a:ext cx="6119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400" b="1" dirty="0">
                <a:solidFill>
                  <a:schemeClr val="bg1"/>
                </a:solidFill>
                <a:latin typeface="微软雅黑" panose="020B0503020204020204" pitchFamily="34" charset="-122"/>
                <a:ea typeface="微软雅黑" panose="020B0503020204020204" pitchFamily="34" charset="-122"/>
              </a:rPr>
              <a:t>撞</a:t>
            </a:r>
            <a:r>
              <a:rPr lang="zh-CN" altLang="en-US" sz="4400" b="1" dirty="0" smtClean="0">
                <a:solidFill>
                  <a:schemeClr val="bg1"/>
                </a:solidFill>
                <a:latin typeface="微软雅黑" panose="020B0503020204020204" pitchFamily="34" charset="-122"/>
                <a:ea typeface="微软雅黑" panose="020B0503020204020204" pitchFamily="34" charset="-122"/>
              </a:rPr>
              <a:t>库渗透</a:t>
            </a:r>
            <a:r>
              <a:rPr lang="zh-CN" altLang="en-US" sz="4400" b="1" dirty="0" smtClean="0">
                <a:solidFill>
                  <a:schemeClr val="accent1">
                    <a:lumMod val="50000"/>
                  </a:schemeClr>
                </a:solidFill>
                <a:latin typeface="微软雅黑" panose="020B0503020204020204" pitchFamily="34" charset="-122"/>
                <a:ea typeface="微软雅黑" panose="020B0503020204020204" pitchFamily="34" charset="-122"/>
              </a:rPr>
              <a:t>案例</a:t>
            </a:r>
            <a:endParaRPr lang="zh-CN" altLang="en-US" sz="44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604837" y="2420888"/>
            <a:ext cx="7934325" cy="2266950"/>
          </a:xfrm>
          <a:prstGeom prst="rect">
            <a:avLst/>
          </a:prstGeom>
        </p:spPr>
      </p:pic>
    </p:spTree>
    <p:extLst>
      <p:ext uri="{BB962C8B-B14F-4D97-AF65-F5344CB8AC3E}">
        <p14:creationId xmlns:p14="http://schemas.microsoft.com/office/powerpoint/2010/main" val="14553855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47664" y="1916832"/>
            <a:ext cx="6354266" cy="4290289"/>
          </a:xfrm>
          <a:prstGeom prst="rect">
            <a:avLst/>
          </a:prstGeom>
        </p:spPr>
      </p:pic>
      <p:sp>
        <p:nvSpPr>
          <p:cNvPr id="3" name="TextBox 1"/>
          <p:cNvSpPr txBox="1">
            <a:spLocks noChangeArrowheads="1"/>
          </p:cNvSpPr>
          <p:nvPr/>
        </p:nvSpPr>
        <p:spPr bwMode="auto">
          <a:xfrm>
            <a:off x="684213" y="765175"/>
            <a:ext cx="6119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400" b="1" dirty="0">
                <a:solidFill>
                  <a:schemeClr val="bg1"/>
                </a:solidFill>
                <a:latin typeface="微软雅黑" panose="020B0503020204020204" pitchFamily="34" charset="-122"/>
                <a:ea typeface="微软雅黑" panose="020B0503020204020204" pitchFamily="34" charset="-122"/>
              </a:rPr>
              <a:t>撞</a:t>
            </a:r>
            <a:r>
              <a:rPr lang="zh-CN" altLang="en-US" sz="4400" b="1" dirty="0" smtClean="0">
                <a:solidFill>
                  <a:schemeClr val="bg1"/>
                </a:solidFill>
                <a:latin typeface="微软雅黑" panose="020B0503020204020204" pitchFamily="34" charset="-122"/>
                <a:ea typeface="微软雅黑" panose="020B0503020204020204" pitchFamily="34" charset="-122"/>
              </a:rPr>
              <a:t>库渗透</a:t>
            </a:r>
            <a:r>
              <a:rPr lang="zh-CN" altLang="en-US" sz="4400" b="1" dirty="0" smtClean="0">
                <a:solidFill>
                  <a:schemeClr val="accent1">
                    <a:lumMod val="50000"/>
                  </a:schemeClr>
                </a:solidFill>
                <a:latin typeface="微软雅黑" panose="020B0503020204020204" pitchFamily="34" charset="-122"/>
                <a:ea typeface="微软雅黑" panose="020B0503020204020204" pitchFamily="34" charset="-122"/>
              </a:rPr>
              <a:t>案例</a:t>
            </a:r>
            <a:endParaRPr lang="zh-CN" altLang="en-US" sz="44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35255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3528" y="2420888"/>
            <a:ext cx="8578005" cy="3537744"/>
          </a:xfrm>
          <a:prstGeom prst="rect">
            <a:avLst/>
          </a:prstGeom>
        </p:spPr>
      </p:pic>
      <p:sp>
        <p:nvSpPr>
          <p:cNvPr id="3" name="TextBox 1"/>
          <p:cNvSpPr txBox="1">
            <a:spLocks noChangeArrowheads="1"/>
          </p:cNvSpPr>
          <p:nvPr/>
        </p:nvSpPr>
        <p:spPr bwMode="auto">
          <a:xfrm>
            <a:off x="684213" y="765175"/>
            <a:ext cx="6119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400" b="1" dirty="0">
                <a:solidFill>
                  <a:schemeClr val="bg1"/>
                </a:solidFill>
                <a:latin typeface="微软雅黑" panose="020B0503020204020204" pitchFamily="34" charset="-122"/>
                <a:ea typeface="微软雅黑" panose="020B0503020204020204" pitchFamily="34" charset="-122"/>
              </a:rPr>
              <a:t>撞</a:t>
            </a:r>
            <a:r>
              <a:rPr lang="zh-CN" altLang="en-US" sz="4400" b="1" dirty="0" smtClean="0">
                <a:solidFill>
                  <a:schemeClr val="bg1"/>
                </a:solidFill>
                <a:latin typeface="微软雅黑" panose="020B0503020204020204" pitchFamily="34" charset="-122"/>
                <a:ea typeface="微软雅黑" panose="020B0503020204020204" pitchFamily="34" charset="-122"/>
              </a:rPr>
              <a:t>库渗透</a:t>
            </a:r>
            <a:r>
              <a:rPr lang="zh-CN" altLang="en-US" sz="4400" b="1" dirty="0" smtClean="0">
                <a:solidFill>
                  <a:schemeClr val="accent1">
                    <a:lumMod val="50000"/>
                  </a:schemeClr>
                </a:solidFill>
                <a:latin typeface="微软雅黑" panose="020B0503020204020204" pitchFamily="34" charset="-122"/>
                <a:ea typeface="微软雅黑" panose="020B0503020204020204" pitchFamily="34" charset="-122"/>
              </a:rPr>
              <a:t>案例</a:t>
            </a:r>
            <a:endParaRPr lang="zh-CN" altLang="en-US" sz="44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35980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3808" y="3255496"/>
            <a:ext cx="3090911" cy="707886"/>
          </a:xfrm>
          <a:prstGeom prst="rect">
            <a:avLst/>
          </a:prstGeom>
          <a:noFill/>
        </p:spPr>
        <p:txBody>
          <a:bodyPr wrap="none" rtlCol="0">
            <a:spAutoFit/>
          </a:bodyPr>
          <a:lstStyle/>
          <a:p>
            <a:r>
              <a:rPr lang="zh-CN" altLang="en-US" sz="4000" dirty="0" smtClean="0"/>
              <a:t>从 </a:t>
            </a:r>
            <a:r>
              <a:rPr lang="en-US" altLang="zh-CN" sz="4000" dirty="0" smtClean="0"/>
              <a:t>WIFI </a:t>
            </a:r>
            <a:r>
              <a:rPr lang="zh-CN" altLang="en-US" sz="4000" dirty="0" smtClean="0"/>
              <a:t>下手</a:t>
            </a:r>
            <a:endParaRPr lang="zh-CN" altLang="en-US" sz="4000" dirty="0"/>
          </a:p>
        </p:txBody>
      </p:sp>
    </p:spTree>
    <p:extLst>
      <p:ext uri="{BB962C8B-B14F-4D97-AF65-F5344CB8AC3E}">
        <p14:creationId xmlns:p14="http://schemas.microsoft.com/office/powerpoint/2010/main" val="24909953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099628"/>
            <a:ext cx="4671062"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3099628"/>
            <a:ext cx="3600400"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67544" y="2204864"/>
            <a:ext cx="4172937" cy="369332"/>
          </a:xfrm>
          <a:prstGeom prst="rect">
            <a:avLst/>
          </a:prstGeom>
          <a:noFill/>
        </p:spPr>
        <p:txBody>
          <a:bodyPr wrap="none" rtlCol="0">
            <a:spAutoFit/>
          </a:bodyPr>
          <a:lstStyle/>
          <a:p>
            <a:r>
              <a:rPr lang="zh-CN" altLang="en-US" b="1" dirty="0" smtClean="0"/>
              <a:t>天河一号专线用户， 无线网络对外开放</a:t>
            </a:r>
            <a:endParaRPr lang="zh-CN" altLang="en-US" b="1" dirty="0"/>
          </a:p>
        </p:txBody>
      </p:sp>
    </p:spTree>
    <p:extLst>
      <p:ext uri="{BB962C8B-B14F-4D97-AF65-F5344CB8AC3E}">
        <p14:creationId xmlns:p14="http://schemas.microsoft.com/office/powerpoint/2010/main" val="7983017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5" name="组合 4"/>
          <p:cNvGrpSpPr>
            <a:grpSpLocks/>
          </p:cNvGrpSpPr>
          <p:nvPr/>
        </p:nvGrpSpPr>
        <p:grpSpPr bwMode="auto">
          <a:xfrm>
            <a:off x="819150" y="1125538"/>
            <a:ext cx="3895725" cy="647700"/>
            <a:chOff x="570413" y="1556792"/>
            <a:chExt cx="3896760" cy="648072"/>
          </a:xfrm>
        </p:grpSpPr>
        <p:sp>
          <p:nvSpPr>
            <p:cNvPr id="6" name="矩形 5"/>
            <p:cNvSpPr/>
            <p:nvPr/>
          </p:nvSpPr>
          <p:spPr>
            <a:xfrm>
              <a:off x="570413" y="1556792"/>
              <a:ext cx="2129404" cy="648072"/>
            </a:xfrm>
            <a:prstGeom prst="rect">
              <a:avLst/>
            </a:prstGeom>
            <a:solidFill>
              <a:srgbClr val="57CEF3">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a:solidFill>
                    <a:srgbClr val="FFFFFF"/>
                  </a:solidFill>
                  <a:latin typeface="微软雅黑" pitchFamily="34" charset="-122"/>
                  <a:ea typeface="微软雅黑" pitchFamily="34" charset="-122"/>
                </a:rPr>
                <a:t>张瑞冬</a:t>
              </a:r>
            </a:p>
          </p:txBody>
        </p:sp>
        <p:sp>
          <p:nvSpPr>
            <p:cNvPr id="7" name="矩形 6"/>
            <p:cNvSpPr/>
            <p:nvPr/>
          </p:nvSpPr>
          <p:spPr>
            <a:xfrm>
              <a:off x="2810971" y="1701337"/>
              <a:ext cx="1656202" cy="503527"/>
            </a:xfrm>
            <a:prstGeom prst="rect">
              <a:avLst/>
            </a:prstGeom>
            <a:solidFill>
              <a:srgbClr val="00B0F0">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err="1">
                  <a:latin typeface="微软雅黑" pitchFamily="34" charset="-122"/>
                  <a:ea typeface="微软雅黑" pitchFamily="34" charset="-122"/>
                </a:rPr>
                <a:t>only_guest</a:t>
              </a:r>
              <a:endParaRPr lang="zh-CN" altLang="en-US" dirty="0">
                <a:latin typeface="微软雅黑" pitchFamily="34" charset="-122"/>
                <a:ea typeface="微软雅黑" pitchFamily="34" charset="-122"/>
              </a:endParaRPr>
            </a:p>
          </p:txBody>
        </p:sp>
      </p:grpSp>
      <p:sp>
        <p:nvSpPr>
          <p:cNvPr id="8" name="矩形 7"/>
          <p:cNvSpPr/>
          <p:nvPr/>
        </p:nvSpPr>
        <p:spPr>
          <a:xfrm>
            <a:off x="1290638" y="1916113"/>
            <a:ext cx="1657350" cy="504825"/>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a:solidFill>
                  <a:srgbClr val="FFFFFF"/>
                </a:solidFill>
                <a:latin typeface="微软雅黑" pitchFamily="34" charset="-122"/>
                <a:ea typeface="微软雅黑" pitchFamily="34" charset="-122"/>
              </a:rPr>
              <a:t>渗透测试</a:t>
            </a:r>
          </a:p>
        </p:txBody>
      </p:sp>
      <p:sp>
        <p:nvSpPr>
          <p:cNvPr id="9" name="矩形 8"/>
          <p:cNvSpPr/>
          <p:nvPr/>
        </p:nvSpPr>
        <p:spPr>
          <a:xfrm>
            <a:off x="3059113" y="1916113"/>
            <a:ext cx="1655762" cy="504825"/>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a:solidFill>
                  <a:srgbClr val="FFFFFF"/>
                </a:solidFill>
                <a:latin typeface="微软雅黑" pitchFamily="34" charset="-122"/>
                <a:ea typeface="微软雅黑" pitchFamily="34" charset="-122"/>
              </a:rPr>
              <a:t>web</a:t>
            </a:r>
            <a:r>
              <a:rPr lang="zh-CN" altLang="en-US">
                <a:solidFill>
                  <a:srgbClr val="FFFFFF"/>
                </a:solidFill>
                <a:latin typeface="微软雅黑" pitchFamily="34" charset="-122"/>
                <a:ea typeface="微软雅黑" pitchFamily="34" charset="-122"/>
              </a:rPr>
              <a:t>漏洞挖掘</a:t>
            </a:r>
          </a:p>
        </p:txBody>
      </p:sp>
      <p:sp>
        <p:nvSpPr>
          <p:cNvPr id="10" name="矩形 9"/>
          <p:cNvSpPr/>
          <p:nvPr/>
        </p:nvSpPr>
        <p:spPr>
          <a:xfrm>
            <a:off x="4814888" y="1916113"/>
            <a:ext cx="1655762" cy="504825"/>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a:solidFill>
                  <a:srgbClr val="FFFFFF"/>
                </a:solidFill>
                <a:latin typeface="微软雅黑" pitchFamily="34" charset="-122"/>
                <a:ea typeface="微软雅黑" pitchFamily="34" charset="-122"/>
              </a:rPr>
              <a:t>移动终端安全</a:t>
            </a:r>
          </a:p>
        </p:txBody>
      </p:sp>
      <p:sp>
        <p:nvSpPr>
          <p:cNvPr id="11" name="矩形 10"/>
          <p:cNvSpPr/>
          <p:nvPr/>
        </p:nvSpPr>
        <p:spPr>
          <a:xfrm>
            <a:off x="6567488" y="1916113"/>
            <a:ext cx="1657350" cy="504825"/>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a:solidFill>
                  <a:srgbClr val="FFFFFF"/>
                </a:solidFill>
                <a:latin typeface="微软雅黑" pitchFamily="34" charset="-122"/>
                <a:ea typeface="微软雅黑" pitchFamily="34" charset="-122"/>
              </a:rPr>
              <a:t>业务逻辑漏洞</a:t>
            </a:r>
          </a:p>
        </p:txBody>
      </p:sp>
      <p:sp>
        <p:nvSpPr>
          <p:cNvPr id="12" name="矩形 11"/>
          <p:cNvSpPr/>
          <p:nvPr/>
        </p:nvSpPr>
        <p:spPr>
          <a:xfrm>
            <a:off x="4819650" y="2565400"/>
            <a:ext cx="3424238" cy="1511300"/>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zh-CN" dirty="0">
              <a:latin typeface="微软雅黑" pitchFamily="34" charset="-122"/>
              <a:ea typeface="微软雅黑" pitchFamily="34" charset="-122"/>
            </a:endParaRPr>
          </a:p>
          <a:p>
            <a:pPr>
              <a:defRPr/>
            </a:pPr>
            <a:endParaRPr lang="en-US" altLang="zh-CN" dirty="0">
              <a:latin typeface="微软雅黑" pitchFamily="34" charset="-122"/>
              <a:ea typeface="微软雅黑" pitchFamily="34" charset="-122"/>
            </a:endParaRPr>
          </a:p>
          <a:p>
            <a:pPr>
              <a:defRPr/>
            </a:pPr>
            <a:endParaRPr lang="zh-CN" altLang="en-US" dirty="0">
              <a:latin typeface="微软雅黑" pitchFamily="34" charset="-122"/>
              <a:ea typeface="微软雅黑" pitchFamily="34" charset="-122"/>
            </a:endParaRPr>
          </a:p>
        </p:txBody>
      </p:sp>
      <p:sp>
        <p:nvSpPr>
          <p:cNvPr id="16391" name="TextBox 12"/>
          <p:cNvSpPr txBox="1">
            <a:spLocks noChangeArrowheads="1"/>
          </p:cNvSpPr>
          <p:nvPr/>
        </p:nvSpPr>
        <p:spPr bwMode="auto">
          <a:xfrm>
            <a:off x="5267325" y="3708400"/>
            <a:ext cx="2576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b="1">
                <a:solidFill>
                  <a:schemeClr val="bg1"/>
                </a:solidFill>
                <a:latin typeface="微软雅黑" pitchFamily="34" charset="-122"/>
                <a:ea typeface="微软雅黑" pitchFamily="34" charset="-122"/>
              </a:rPr>
              <a:t>新浪微博 </a:t>
            </a:r>
            <a:r>
              <a:rPr lang="en-US" altLang="zh-CN" b="1">
                <a:solidFill>
                  <a:schemeClr val="bg1"/>
                </a:solidFill>
                <a:latin typeface="微软雅黑" pitchFamily="34" charset="-122"/>
                <a:ea typeface="微软雅黑" pitchFamily="34" charset="-122"/>
              </a:rPr>
              <a:t>- </a:t>
            </a:r>
            <a:r>
              <a:rPr lang="zh-CN" altLang="en-US" sz="1600">
                <a:solidFill>
                  <a:schemeClr val="bg1"/>
                </a:solidFill>
                <a:latin typeface="微软雅黑" pitchFamily="34" charset="-122"/>
                <a:ea typeface="微软雅黑" pitchFamily="34" charset="-122"/>
              </a:rPr>
              <a:t>修改用户密码</a:t>
            </a:r>
          </a:p>
        </p:txBody>
      </p:sp>
      <p:pic>
        <p:nvPicPr>
          <p:cNvPr id="1434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4588" y="2852738"/>
            <a:ext cx="6143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6393" name="组合 14"/>
          <p:cNvGrpSpPr>
            <a:grpSpLocks/>
          </p:cNvGrpSpPr>
          <p:nvPr/>
        </p:nvGrpSpPr>
        <p:grpSpPr bwMode="auto">
          <a:xfrm>
            <a:off x="1290638" y="2565400"/>
            <a:ext cx="3424237" cy="1511300"/>
            <a:chOff x="1042960" y="2996952"/>
            <a:chExt cx="3424214" cy="1512168"/>
          </a:xfrm>
        </p:grpSpPr>
        <p:sp>
          <p:nvSpPr>
            <p:cNvPr id="16" name="矩形 15"/>
            <p:cNvSpPr/>
            <p:nvPr/>
          </p:nvSpPr>
          <p:spPr>
            <a:xfrm>
              <a:off x="1042960" y="2996952"/>
              <a:ext cx="3424214" cy="1512168"/>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zh-CN" dirty="0">
                <a:latin typeface="微软雅黑" pitchFamily="34" charset="-122"/>
                <a:ea typeface="微软雅黑" pitchFamily="34" charset="-122"/>
              </a:endParaRPr>
            </a:p>
            <a:p>
              <a:pPr>
                <a:defRPr/>
              </a:pPr>
              <a:endParaRPr lang="en-US" altLang="zh-CN" dirty="0">
                <a:latin typeface="微软雅黑" pitchFamily="34" charset="-122"/>
                <a:ea typeface="微软雅黑" pitchFamily="34" charset="-122"/>
              </a:endParaRPr>
            </a:p>
            <a:p>
              <a:pPr>
                <a:defRPr/>
              </a:pPr>
              <a:endParaRPr lang="zh-CN" altLang="en-US" dirty="0">
                <a:latin typeface="微软雅黑" pitchFamily="34" charset="-122"/>
                <a:ea typeface="微软雅黑" pitchFamily="34" charset="-122"/>
              </a:endParaRPr>
            </a:p>
          </p:txBody>
        </p:sp>
        <p:sp>
          <p:nvSpPr>
            <p:cNvPr id="16406" name="TextBox 16"/>
            <p:cNvSpPr txBox="1">
              <a:spLocks noChangeArrowheads="1"/>
            </p:cNvSpPr>
            <p:nvPr/>
          </p:nvSpPr>
          <p:spPr bwMode="auto">
            <a:xfrm>
              <a:off x="1542894" y="4126725"/>
              <a:ext cx="25250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b="1">
                  <a:solidFill>
                    <a:schemeClr val="bg1"/>
                  </a:solidFill>
                  <a:latin typeface="微软雅黑" pitchFamily="34" charset="-122"/>
                  <a:ea typeface="微软雅黑" pitchFamily="34" charset="-122"/>
                </a:rPr>
                <a:t>微信 </a:t>
              </a:r>
              <a:r>
                <a:rPr lang="en-US" altLang="zh-CN">
                  <a:solidFill>
                    <a:schemeClr val="bg1"/>
                  </a:solidFill>
                  <a:latin typeface="微软雅黑" pitchFamily="34" charset="-122"/>
                  <a:ea typeface="微软雅黑" pitchFamily="34" charset="-122"/>
                </a:rPr>
                <a:t>- </a:t>
              </a:r>
              <a:r>
                <a:rPr lang="zh-CN" altLang="en-US" sz="1600">
                  <a:solidFill>
                    <a:schemeClr val="bg1"/>
                  </a:solidFill>
                  <a:latin typeface="微软雅黑" pitchFamily="34" charset="-122"/>
                  <a:ea typeface="微软雅黑" pitchFamily="34" charset="-122"/>
                </a:rPr>
                <a:t>任意用户密码修改</a:t>
              </a:r>
            </a:p>
          </p:txBody>
        </p:sp>
        <p:pic>
          <p:nvPicPr>
            <p:cNvPr id="1436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913" y="3290809"/>
              <a:ext cx="619121" cy="61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
        <p:nvSpPr>
          <p:cNvPr id="19" name="矩形 18"/>
          <p:cNvSpPr/>
          <p:nvPr/>
        </p:nvSpPr>
        <p:spPr>
          <a:xfrm>
            <a:off x="1292225" y="4229100"/>
            <a:ext cx="3424238" cy="1512888"/>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zh-CN" dirty="0">
              <a:latin typeface="微软雅黑" pitchFamily="34" charset="-122"/>
              <a:ea typeface="微软雅黑" pitchFamily="34" charset="-122"/>
            </a:endParaRPr>
          </a:p>
          <a:p>
            <a:pPr>
              <a:defRPr/>
            </a:pPr>
            <a:endParaRPr lang="en-US" altLang="zh-CN" dirty="0">
              <a:latin typeface="微软雅黑" pitchFamily="34" charset="-122"/>
              <a:ea typeface="微软雅黑" pitchFamily="34" charset="-122"/>
            </a:endParaRPr>
          </a:p>
          <a:p>
            <a:pPr>
              <a:defRPr/>
            </a:pPr>
            <a:endParaRPr lang="zh-CN" altLang="en-US" dirty="0">
              <a:latin typeface="微软雅黑" pitchFamily="34" charset="-122"/>
              <a:ea typeface="微软雅黑" pitchFamily="34" charset="-122"/>
            </a:endParaRPr>
          </a:p>
        </p:txBody>
      </p:sp>
      <p:sp>
        <p:nvSpPr>
          <p:cNvPr id="16395" name="TextBox 19"/>
          <p:cNvSpPr txBox="1">
            <a:spLocks noChangeArrowheads="1"/>
          </p:cNvSpPr>
          <p:nvPr/>
        </p:nvSpPr>
        <p:spPr bwMode="auto">
          <a:xfrm>
            <a:off x="1862138" y="5300663"/>
            <a:ext cx="2397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b="1">
                <a:solidFill>
                  <a:schemeClr val="bg1"/>
                </a:solidFill>
                <a:latin typeface="微软雅黑" pitchFamily="34" charset="-122"/>
                <a:ea typeface="微软雅黑" pitchFamily="34" charset="-122"/>
              </a:rPr>
              <a:t>交行、建行</a:t>
            </a:r>
            <a:r>
              <a:rPr lang="en-US" altLang="zh-CN">
                <a:solidFill>
                  <a:schemeClr val="bg1"/>
                </a:solidFill>
                <a:latin typeface="微软雅黑" pitchFamily="34" charset="-122"/>
                <a:ea typeface="微软雅黑" pitchFamily="34" charset="-122"/>
              </a:rPr>
              <a:t> - </a:t>
            </a:r>
            <a:r>
              <a:rPr lang="zh-CN" altLang="en-US" sz="1600">
                <a:solidFill>
                  <a:schemeClr val="bg1"/>
                </a:solidFill>
                <a:latin typeface="微软雅黑" pitchFamily="34" charset="-122"/>
                <a:ea typeface="微软雅黑" pitchFamily="34" charset="-122"/>
              </a:rPr>
              <a:t>支付问题</a:t>
            </a:r>
            <a:endParaRPr lang="zh-CN" altLang="en-US" sz="1400">
              <a:solidFill>
                <a:schemeClr val="bg1"/>
              </a:solidFill>
              <a:latin typeface="微软雅黑" pitchFamily="34" charset="-122"/>
              <a:ea typeface="微软雅黑" pitchFamily="34" charset="-122"/>
            </a:endParaRPr>
          </a:p>
        </p:txBody>
      </p:sp>
      <p:grpSp>
        <p:nvGrpSpPr>
          <p:cNvPr id="16396" name="组合 20"/>
          <p:cNvGrpSpPr>
            <a:grpSpLocks/>
          </p:cNvGrpSpPr>
          <p:nvPr/>
        </p:nvGrpSpPr>
        <p:grpSpPr bwMode="auto">
          <a:xfrm>
            <a:off x="2227263" y="4508500"/>
            <a:ext cx="576262" cy="576263"/>
            <a:chOff x="1979712" y="5157192"/>
            <a:chExt cx="576064" cy="576064"/>
          </a:xfrm>
        </p:grpSpPr>
        <p:sp>
          <p:nvSpPr>
            <p:cNvPr id="22" name="圆角矩形 21"/>
            <p:cNvSpPr/>
            <p:nvPr/>
          </p:nvSpPr>
          <p:spPr>
            <a:xfrm>
              <a:off x="1979712" y="5157192"/>
              <a:ext cx="576064" cy="576064"/>
            </a:xfrm>
            <a:prstGeom prst="round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435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147" y="5219084"/>
              <a:ext cx="368173" cy="39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6397" name="组合 23"/>
          <p:cNvGrpSpPr>
            <a:grpSpLocks/>
          </p:cNvGrpSpPr>
          <p:nvPr/>
        </p:nvGrpSpPr>
        <p:grpSpPr bwMode="auto">
          <a:xfrm>
            <a:off x="3163888" y="4508500"/>
            <a:ext cx="576262" cy="576263"/>
            <a:chOff x="2915816" y="5157192"/>
            <a:chExt cx="576064" cy="576064"/>
          </a:xfrm>
        </p:grpSpPr>
        <p:sp>
          <p:nvSpPr>
            <p:cNvPr id="25" name="圆角矩形 24"/>
            <p:cNvSpPr/>
            <p:nvPr/>
          </p:nvSpPr>
          <p:spPr>
            <a:xfrm>
              <a:off x="2915816" y="5157192"/>
              <a:ext cx="576064" cy="576064"/>
            </a:xfrm>
            <a:prstGeom prst="round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4355"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2620" y="5234953"/>
              <a:ext cx="388804" cy="411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
        <p:nvSpPr>
          <p:cNvPr id="27" name="矩形 26"/>
          <p:cNvSpPr/>
          <p:nvPr/>
        </p:nvSpPr>
        <p:spPr>
          <a:xfrm>
            <a:off x="4819650" y="4229100"/>
            <a:ext cx="3424238" cy="1512888"/>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zh-CN" dirty="0">
              <a:latin typeface="微软雅黑" pitchFamily="34" charset="-122"/>
              <a:ea typeface="微软雅黑" pitchFamily="34" charset="-122"/>
            </a:endParaRPr>
          </a:p>
          <a:p>
            <a:pPr>
              <a:defRPr/>
            </a:pPr>
            <a:endParaRPr lang="en-US" altLang="zh-CN" dirty="0">
              <a:latin typeface="微软雅黑" pitchFamily="34" charset="-122"/>
              <a:ea typeface="微软雅黑" pitchFamily="34" charset="-122"/>
            </a:endParaRPr>
          </a:p>
          <a:p>
            <a:pPr>
              <a:defRPr/>
            </a:pPr>
            <a:endParaRPr lang="zh-CN" altLang="en-US" dirty="0">
              <a:latin typeface="微软雅黑" pitchFamily="34" charset="-122"/>
              <a:ea typeface="微软雅黑" pitchFamily="34" charset="-122"/>
            </a:endParaRPr>
          </a:p>
        </p:txBody>
      </p:sp>
      <p:sp>
        <p:nvSpPr>
          <p:cNvPr id="16399" name="TextBox 27"/>
          <p:cNvSpPr txBox="1">
            <a:spLocks noChangeArrowheads="1"/>
          </p:cNvSpPr>
          <p:nvPr/>
        </p:nvSpPr>
        <p:spPr bwMode="auto">
          <a:xfrm>
            <a:off x="4995863" y="4675188"/>
            <a:ext cx="31448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a:solidFill>
                  <a:schemeClr val="bg1"/>
                </a:solidFill>
                <a:latin typeface="微软雅黑" pitchFamily="34" charset="-122"/>
                <a:ea typeface="微软雅黑" pitchFamily="34" charset="-122"/>
              </a:rPr>
              <a:t>腾讯、迅雷、乐视、</a:t>
            </a:r>
            <a:r>
              <a:rPr lang="en-US" altLang="zh-CN">
                <a:solidFill>
                  <a:schemeClr val="bg1"/>
                </a:solidFill>
                <a:latin typeface="微软雅黑" pitchFamily="34" charset="-122"/>
                <a:ea typeface="微软雅黑" pitchFamily="34" charset="-122"/>
              </a:rPr>
              <a:t>58</a:t>
            </a:r>
            <a:r>
              <a:rPr lang="zh-CN" altLang="en-US">
                <a:solidFill>
                  <a:schemeClr val="bg1"/>
                </a:solidFill>
                <a:latin typeface="微软雅黑" pitchFamily="34" charset="-122"/>
                <a:ea typeface="微软雅黑" pitchFamily="34" charset="-122"/>
              </a:rPr>
              <a:t>同城、</a:t>
            </a:r>
            <a:r>
              <a:rPr lang="en-US" altLang="zh-CN">
                <a:solidFill>
                  <a:schemeClr val="bg1"/>
                </a:solidFill>
                <a:latin typeface="微软雅黑" pitchFamily="34" charset="-122"/>
                <a:ea typeface="微软雅黑" pitchFamily="34" charset="-122"/>
              </a:rPr>
              <a:t>PPTV … </a:t>
            </a:r>
            <a:r>
              <a:rPr lang="zh-CN" altLang="en-US">
                <a:solidFill>
                  <a:schemeClr val="bg1"/>
                </a:solidFill>
                <a:latin typeface="微软雅黑" pitchFamily="34" charset="-122"/>
                <a:ea typeface="微软雅黑" pitchFamily="34" charset="-122"/>
              </a:rPr>
              <a:t>等各大互联网企业。</a:t>
            </a:r>
          </a:p>
        </p:txBody>
      </p:sp>
      <p:sp>
        <p:nvSpPr>
          <p:cNvPr id="26" name="矩形 25"/>
          <p:cNvSpPr/>
          <p:nvPr/>
        </p:nvSpPr>
        <p:spPr bwMode="auto">
          <a:xfrm>
            <a:off x="4819650" y="1270000"/>
            <a:ext cx="1655763" cy="503238"/>
          </a:xfrm>
          <a:prstGeom prst="rect">
            <a:avLst/>
          </a:prstGeom>
          <a:solidFill>
            <a:srgbClr val="00B0F0">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a:solidFill>
                  <a:srgbClr val="FFFFFF"/>
                </a:solidFill>
                <a:latin typeface="微软雅黑" pitchFamily="34" charset="-122"/>
                <a:ea typeface="微软雅黑" pitchFamily="34" charset="-122"/>
              </a:rPr>
              <a:t>PKAV</a:t>
            </a:r>
            <a:r>
              <a:rPr lang="zh-CN" altLang="en-US">
                <a:solidFill>
                  <a:srgbClr val="FFFFFF"/>
                </a:solidFill>
                <a:latin typeface="微软雅黑" pitchFamily="34" charset="-122"/>
                <a:ea typeface="微软雅黑" pitchFamily="34" charset="-122"/>
              </a:rPr>
              <a:t>创始人</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Box 1"/>
          <p:cNvSpPr txBox="1">
            <a:spLocks noChangeArrowheads="1"/>
          </p:cNvSpPr>
          <p:nvPr/>
        </p:nvSpPr>
        <p:spPr bwMode="auto">
          <a:xfrm>
            <a:off x="684213" y="620713"/>
            <a:ext cx="56165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4400" b="1">
                <a:solidFill>
                  <a:schemeClr val="bg1"/>
                </a:solidFill>
                <a:latin typeface="微软雅黑" pitchFamily="34" charset="-122"/>
                <a:ea typeface="微软雅黑" pitchFamily="34" charset="-122"/>
              </a:rPr>
              <a:t>WIFI</a:t>
            </a:r>
            <a:r>
              <a:rPr lang="zh-CN" altLang="en-US" sz="4400" b="1">
                <a:solidFill>
                  <a:schemeClr val="bg1"/>
                </a:solidFill>
                <a:latin typeface="微软雅黑" pitchFamily="34" charset="-122"/>
                <a:ea typeface="微软雅黑" pitchFamily="34" charset="-122"/>
              </a:rPr>
              <a:t> 万能钥匙入内网</a:t>
            </a:r>
            <a:endParaRPr lang="zh-CN" altLang="en-US" sz="4400" b="1">
              <a:solidFill>
                <a:srgbClr val="2D65B4"/>
              </a:solidFill>
              <a:latin typeface="微软雅黑" pitchFamily="34" charset="-122"/>
              <a:ea typeface="微软雅黑" pitchFamily="34" charset="-122"/>
            </a:endParaRPr>
          </a:p>
        </p:txBody>
      </p:sp>
      <p:pic>
        <p:nvPicPr>
          <p:cNvPr id="27650"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30513" y="2060575"/>
            <a:ext cx="3470275" cy="347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Box 1"/>
          <p:cNvSpPr txBox="1">
            <a:spLocks noChangeArrowheads="1"/>
          </p:cNvSpPr>
          <p:nvPr/>
        </p:nvSpPr>
        <p:spPr bwMode="auto">
          <a:xfrm>
            <a:off x="684213" y="620713"/>
            <a:ext cx="56165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4400" b="1">
                <a:solidFill>
                  <a:schemeClr val="bg1"/>
                </a:solidFill>
                <a:latin typeface="微软雅黑" pitchFamily="34" charset="-122"/>
                <a:ea typeface="微软雅黑" pitchFamily="34" charset="-122"/>
              </a:rPr>
              <a:t>WIFI</a:t>
            </a:r>
            <a:r>
              <a:rPr lang="zh-CN" altLang="en-US" sz="4400" b="1">
                <a:solidFill>
                  <a:schemeClr val="bg1"/>
                </a:solidFill>
                <a:latin typeface="微软雅黑" pitchFamily="34" charset="-122"/>
                <a:ea typeface="微软雅黑" pitchFamily="34" charset="-122"/>
              </a:rPr>
              <a:t> 万能钥匙入内网</a:t>
            </a:r>
            <a:endParaRPr lang="zh-CN" altLang="en-US" sz="4400" b="1">
              <a:solidFill>
                <a:srgbClr val="2D65B4"/>
              </a:solidFill>
              <a:latin typeface="微软雅黑" pitchFamily="34" charset="-122"/>
              <a:ea typeface="微软雅黑" pitchFamily="34" charset="-122"/>
            </a:endParaRPr>
          </a:p>
        </p:txBody>
      </p:sp>
      <p:pic>
        <p:nvPicPr>
          <p:cNvPr id="28674"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1535113"/>
            <a:ext cx="5054600" cy="466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568450"/>
            <a:ext cx="2641600" cy="473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1720" y="3212974"/>
            <a:ext cx="5153975" cy="584775"/>
          </a:xfrm>
          <a:prstGeom prst="rect">
            <a:avLst/>
          </a:prstGeom>
          <a:noFill/>
        </p:spPr>
        <p:txBody>
          <a:bodyPr wrap="none" rtlCol="0">
            <a:spAutoFit/>
          </a:bodyPr>
          <a:lstStyle/>
          <a:p>
            <a:r>
              <a:rPr lang="zh-CN" altLang="en-US" sz="3200" dirty="0" smtClean="0"/>
              <a:t>从员工</a:t>
            </a:r>
            <a:r>
              <a:rPr lang="en-US" altLang="zh-CN" sz="3200" dirty="0" smtClean="0"/>
              <a:t>QQ</a:t>
            </a:r>
            <a:r>
              <a:rPr lang="zh-CN" altLang="en-US" sz="3200" dirty="0" smtClean="0"/>
              <a:t>业务、</a:t>
            </a:r>
            <a:r>
              <a:rPr lang="en-US" altLang="zh-CN" sz="3200" dirty="0" smtClean="0"/>
              <a:t>QQ</a:t>
            </a:r>
            <a:r>
              <a:rPr lang="zh-CN" altLang="en-US" sz="3200" dirty="0" smtClean="0"/>
              <a:t>群下手</a:t>
            </a:r>
            <a:endParaRPr lang="zh-CN" altLang="en-US" sz="3200" dirty="0"/>
          </a:p>
        </p:txBody>
      </p:sp>
    </p:spTree>
    <p:extLst>
      <p:ext uri="{BB962C8B-B14F-4D97-AF65-F5344CB8AC3E}">
        <p14:creationId xmlns:p14="http://schemas.microsoft.com/office/powerpoint/2010/main" val="27686148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Box 1"/>
          <p:cNvSpPr txBox="1">
            <a:spLocks noChangeArrowheads="1"/>
          </p:cNvSpPr>
          <p:nvPr/>
        </p:nvSpPr>
        <p:spPr bwMode="auto">
          <a:xfrm>
            <a:off x="684213" y="765175"/>
            <a:ext cx="42497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4400" b="1">
                <a:solidFill>
                  <a:schemeClr val="bg1"/>
                </a:solidFill>
                <a:latin typeface="微软雅黑" pitchFamily="34" charset="-122"/>
                <a:ea typeface="微软雅黑" pitchFamily="34" charset="-122"/>
              </a:rPr>
              <a:t>QQ</a:t>
            </a:r>
            <a:r>
              <a:rPr lang="zh-CN" altLang="en-US" sz="4400" b="1">
                <a:solidFill>
                  <a:schemeClr val="bg1"/>
                </a:solidFill>
                <a:latin typeface="微软雅黑" pitchFamily="34" charset="-122"/>
                <a:ea typeface="微软雅黑" pitchFamily="34" charset="-122"/>
              </a:rPr>
              <a:t>群入侵</a:t>
            </a:r>
            <a:endParaRPr lang="zh-CN" altLang="en-US" sz="4400" b="1">
              <a:solidFill>
                <a:srgbClr val="2D65B4"/>
              </a:solidFill>
              <a:latin typeface="微软雅黑" pitchFamily="34" charset="-122"/>
              <a:ea typeface="微软雅黑" pitchFamily="34" charset="-122"/>
            </a:endParaRPr>
          </a:p>
        </p:txBody>
      </p:sp>
      <p:pic>
        <p:nvPicPr>
          <p:cNvPr id="2969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1916113"/>
            <a:ext cx="5578475" cy="425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412776"/>
            <a:ext cx="6276975"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11560" y="694817"/>
            <a:ext cx="3647152" cy="369332"/>
          </a:xfrm>
          <a:prstGeom prst="rect">
            <a:avLst/>
          </a:prstGeom>
          <a:noFill/>
        </p:spPr>
        <p:txBody>
          <a:bodyPr wrap="none" rtlCol="0">
            <a:spAutoFit/>
          </a:bodyPr>
          <a:lstStyle/>
          <a:p>
            <a:r>
              <a:rPr lang="zh-CN" altLang="en-US" b="1" dirty="0"/>
              <a:t>手把手教你劫持李开复的腾讯微</a:t>
            </a:r>
            <a:r>
              <a:rPr lang="zh-CN" altLang="en-US" b="1" dirty="0" smtClean="0"/>
              <a:t>博</a:t>
            </a:r>
            <a:endParaRPr lang="zh-CN" altLang="en-US" b="1" dirty="0"/>
          </a:p>
        </p:txBody>
      </p:sp>
    </p:spTree>
    <p:extLst>
      <p:ext uri="{BB962C8B-B14F-4D97-AF65-F5344CB8AC3E}">
        <p14:creationId xmlns:p14="http://schemas.microsoft.com/office/powerpoint/2010/main" val="8836717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27784" y="3212974"/>
            <a:ext cx="3057247" cy="584775"/>
          </a:xfrm>
          <a:prstGeom prst="rect">
            <a:avLst/>
          </a:prstGeom>
          <a:noFill/>
        </p:spPr>
        <p:txBody>
          <a:bodyPr wrap="none" rtlCol="0">
            <a:spAutoFit/>
          </a:bodyPr>
          <a:lstStyle/>
          <a:p>
            <a:r>
              <a:rPr lang="zh-CN" altLang="en-US" sz="3200" dirty="0" smtClean="0"/>
              <a:t>从员工邮箱下手</a:t>
            </a:r>
            <a:endParaRPr lang="zh-CN" altLang="en-US" sz="3200" dirty="0"/>
          </a:p>
        </p:txBody>
      </p:sp>
    </p:spTree>
    <p:extLst>
      <p:ext uri="{BB962C8B-B14F-4D97-AF65-F5344CB8AC3E}">
        <p14:creationId xmlns:p14="http://schemas.microsoft.com/office/powerpoint/2010/main" val="27552407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Box 1"/>
          <p:cNvSpPr txBox="1">
            <a:spLocks noChangeArrowheads="1"/>
          </p:cNvSpPr>
          <p:nvPr/>
        </p:nvSpPr>
        <p:spPr bwMode="auto">
          <a:xfrm>
            <a:off x="684213" y="765175"/>
            <a:ext cx="42497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4400" b="1">
                <a:solidFill>
                  <a:schemeClr val="bg1"/>
                </a:solidFill>
                <a:latin typeface="微软雅黑" pitchFamily="34" charset="-122"/>
                <a:ea typeface="微软雅黑" pitchFamily="34" charset="-122"/>
              </a:rPr>
              <a:t>大规模</a:t>
            </a:r>
            <a:r>
              <a:rPr lang="zh-CN" altLang="en-US" sz="4400" b="1">
                <a:solidFill>
                  <a:srgbClr val="3366CC"/>
                </a:solidFill>
                <a:latin typeface="微软雅黑" pitchFamily="34" charset="-122"/>
                <a:ea typeface="微软雅黑" pitchFamily="34" charset="-122"/>
              </a:rPr>
              <a:t>企业钓鱼</a:t>
            </a:r>
          </a:p>
        </p:txBody>
      </p:sp>
      <p:pic>
        <p:nvPicPr>
          <p:cNvPr id="30722"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916113"/>
            <a:ext cx="3781425"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844675"/>
            <a:ext cx="5924550"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TextBox 1"/>
          <p:cNvSpPr txBox="1">
            <a:spLocks noChangeArrowheads="1"/>
          </p:cNvSpPr>
          <p:nvPr/>
        </p:nvSpPr>
        <p:spPr bwMode="auto">
          <a:xfrm>
            <a:off x="684213" y="765175"/>
            <a:ext cx="42497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4400" b="1">
                <a:solidFill>
                  <a:schemeClr val="bg1"/>
                </a:solidFill>
                <a:latin typeface="微软雅黑" pitchFamily="34" charset="-122"/>
                <a:ea typeface="微软雅黑" pitchFamily="34" charset="-122"/>
              </a:rPr>
              <a:t>大规模</a:t>
            </a:r>
            <a:r>
              <a:rPr lang="zh-CN" altLang="en-US" sz="4400" b="1">
                <a:solidFill>
                  <a:srgbClr val="3366CC"/>
                </a:solidFill>
                <a:latin typeface="微软雅黑" pitchFamily="34" charset="-122"/>
                <a:ea typeface="微软雅黑" pitchFamily="34" charset="-122"/>
              </a:rPr>
              <a:t>企业钓鱼</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Box 1"/>
          <p:cNvSpPr txBox="1">
            <a:spLocks noChangeArrowheads="1"/>
          </p:cNvSpPr>
          <p:nvPr/>
        </p:nvSpPr>
        <p:spPr bwMode="auto">
          <a:xfrm>
            <a:off x="684213" y="765175"/>
            <a:ext cx="42497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4400" b="1">
                <a:solidFill>
                  <a:schemeClr val="bg1"/>
                </a:solidFill>
                <a:latin typeface="微软雅黑" pitchFamily="34" charset="-122"/>
                <a:ea typeface="微软雅黑" pitchFamily="34" charset="-122"/>
              </a:rPr>
              <a:t>大规模</a:t>
            </a:r>
            <a:r>
              <a:rPr lang="zh-CN" altLang="en-US" sz="4400" b="1">
                <a:solidFill>
                  <a:srgbClr val="3366CC"/>
                </a:solidFill>
                <a:latin typeface="微软雅黑" pitchFamily="34" charset="-122"/>
                <a:ea typeface="微软雅黑" pitchFamily="34" charset="-122"/>
              </a:rPr>
              <a:t>企业钓鱼</a:t>
            </a:r>
          </a:p>
        </p:txBody>
      </p:sp>
      <p:pic>
        <p:nvPicPr>
          <p:cNvPr id="32770"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3563" y="1700213"/>
            <a:ext cx="6199187" cy="483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688" y="3217656"/>
            <a:ext cx="5519460" cy="584775"/>
          </a:xfrm>
          <a:prstGeom prst="rect">
            <a:avLst/>
          </a:prstGeom>
          <a:noFill/>
        </p:spPr>
        <p:txBody>
          <a:bodyPr wrap="none" rtlCol="0">
            <a:spAutoFit/>
          </a:bodyPr>
          <a:lstStyle/>
          <a:p>
            <a:r>
              <a:rPr lang="zh-CN" altLang="en-US" sz="3200" dirty="0" smtClean="0"/>
              <a:t>从经常“背锅”的程序员下手</a:t>
            </a:r>
            <a:endParaRPr lang="zh-CN" altLang="en-US" sz="3200" dirty="0"/>
          </a:p>
        </p:txBody>
      </p:sp>
    </p:spTree>
    <p:extLst>
      <p:ext uri="{BB962C8B-B14F-4D97-AF65-F5344CB8AC3E}">
        <p14:creationId xmlns:p14="http://schemas.microsoft.com/office/powerpoint/2010/main" val="3492296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Box 1"/>
          <p:cNvSpPr txBox="1">
            <a:spLocks noChangeArrowheads="1"/>
          </p:cNvSpPr>
          <p:nvPr/>
        </p:nvSpPr>
        <p:spPr bwMode="auto">
          <a:xfrm>
            <a:off x="1547813" y="2540000"/>
            <a:ext cx="6192837"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4400" b="1" dirty="0">
                <a:solidFill>
                  <a:schemeClr val="bg1"/>
                </a:solidFill>
                <a:latin typeface="微软雅黑" pitchFamily="34" charset="-122"/>
                <a:ea typeface="微软雅黑" pitchFamily="34" charset="-122"/>
              </a:rPr>
              <a:t>几家知名互联网公司的          </a:t>
            </a:r>
            <a:r>
              <a:rPr lang="en-US" altLang="zh-CN" sz="4400" b="1" dirty="0">
                <a:solidFill>
                  <a:schemeClr val="bg1"/>
                </a:solidFill>
                <a:latin typeface="微软雅黑" pitchFamily="34" charset="-122"/>
                <a:ea typeface="微软雅黑" pitchFamily="34" charset="-122"/>
              </a:rPr>
              <a:t>	</a:t>
            </a:r>
            <a:r>
              <a:rPr lang="en-US" altLang="zh-CN" sz="4400" b="1" dirty="0" smtClean="0">
                <a:solidFill>
                  <a:schemeClr val="bg1"/>
                </a:solidFill>
                <a:latin typeface="微软雅黑" pitchFamily="34" charset="-122"/>
                <a:ea typeface="微软雅黑" pitchFamily="34" charset="-122"/>
              </a:rPr>
              <a:t>	</a:t>
            </a:r>
            <a:r>
              <a:rPr lang="zh-CN" altLang="en-US" sz="4400" b="1" dirty="0" smtClean="0">
                <a:solidFill>
                  <a:srgbClr val="2D65B4"/>
                </a:solidFill>
                <a:latin typeface="微软雅黑" pitchFamily="34" charset="-122"/>
                <a:ea typeface="微软雅黑" pitchFamily="34" charset="-122"/>
              </a:rPr>
              <a:t>对比</a:t>
            </a:r>
            <a:endParaRPr lang="zh-CN" altLang="en-US" sz="4400" b="1" dirty="0">
              <a:solidFill>
                <a:srgbClr val="2D65B4"/>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Box 1"/>
          <p:cNvSpPr txBox="1">
            <a:spLocks noChangeArrowheads="1"/>
          </p:cNvSpPr>
          <p:nvPr/>
        </p:nvSpPr>
        <p:spPr bwMode="auto">
          <a:xfrm>
            <a:off x="684213" y="765175"/>
            <a:ext cx="6119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4400" b="1">
                <a:solidFill>
                  <a:schemeClr val="bg1"/>
                </a:solidFill>
                <a:latin typeface="微软雅黑" pitchFamily="34" charset="-122"/>
                <a:ea typeface="微软雅黑" pitchFamily="34" charset="-122"/>
              </a:rPr>
              <a:t>Github</a:t>
            </a:r>
            <a:r>
              <a:rPr lang="zh-CN" altLang="en-US" sz="4400" b="1">
                <a:solidFill>
                  <a:schemeClr val="bg1"/>
                </a:solidFill>
                <a:latin typeface="微软雅黑" pitchFamily="34" charset="-122"/>
                <a:ea typeface="微软雅黑" pitchFamily="34" charset="-122"/>
              </a:rPr>
              <a:t> </a:t>
            </a:r>
            <a:r>
              <a:rPr lang="zh-CN" altLang="en-US" sz="4400" b="1">
                <a:solidFill>
                  <a:srgbClr val="3366CC"/>
                </a:solidFill>
                <a:latin typeface="微软雅黑" pitchFamily="34" charset="-122"/>
                <a:ea typeface="微软雅黑" pitchFamily="34" charset="-122"/>
              </a:rPr>
              <a:t>信息泄漏</a:t>
            </a:r>
          </a:p>
        </p:txBody>
      </p:sp>
      <p:pic>
        <p:nvPicPr>
          <p:cNvPr id="33794"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916113"/>
            <a:ext cx="3073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图片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650" y="2492375"/>
            <a:ext cx="4092575"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35600" y="2492375"/>
            <a:ext cx="3562350"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图片 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14575" y="4135438"/>
            <a:ext cx="3924300"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7"/>
          <a:stretch>
            <a:fillRect/>
          </a:stretch>
        </p:blipFill>
        <p:spPr>
          <a:xfrm>
            <a:off x="3828976" y="2858378"/>
            <a:ext cx="2252453" cy="2252453"/>
          </a:xfrm>
          <a:prstGeom prst="rect">
            <a:avLst/>
          </a:prstGeom>
          <a:effectLst>
            <a:softEdge rad="622300"/>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Box 1"/>
          <p:cNvSpPr txBox="1">
            <a:spLocks noChangeArrowheads="1"/>
          </p:cNvSpPr>
          <p:nvPr/>
        </p:nvSpPr>
        <p:spPr bwMode="auto">
          <a:xfrm>
            <a:off x="684213" y="765175"/>
            <a:ext cx="6119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4400" b="1">
                <a:solidFill>
                  <a:schemeClr val="bg1"/>
                </a:solidFill>
                <a:latin typeface="微软雅黑" pitchFamily="34" charset="-122"/>
                <a:ea typeface="微软雅黑" pitchFamily="34" charset="-122"/>
              </a:rPr>
              <a:t>Github</a:t>
            </a:r>
            <a:r>
              <a:rPr lang="zh-CN" altLang="en-US" sz="4400" b="1">
                <a:solidFill>
                  <a:schemeClr val="bg1"/>
                </a:solidFill>
                <a:latin typeface="微软雅黑" pitchFamily="34" charset="-122"/>
                <a:ea typeface="微软雅黑" pitchFamily="34" charset="-122"/>
              </a:rPr>
              <a:t> </a:t>
            </a:r>
            <a:r>
              <a:rPr lang="zh-CN" altLang="en-US" sz="4400" b="1">
                <a:solidFill>
                  <a:srgbClr val="3366CC"/>
                </a:solidFill>
                <a:latin typeface="微软雅黑" pitchFamily="34" charset="-122"/>
                <a:ea typeface="微软雅黑" pitchFamily="34" charset="-122"/>
              </a:rPr>
              <a:t>信息泄漏</a:t>
            </a:r>
          </a:p>
        </p:txBody>
      </p:sp>
      <p:pic>
        <p:nvPicPr>
          <p:cNvPr id="3481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700213"/>
            <a:ext cx="6932612"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Box 1"/>
          <p:cNvSpPr txBox="1">
            <a:spLocks noChangeArrowheads="1"/>
          </p:cNvSpPr>
          <p:nvPr/>
        </p:nvSpPr>
        <p:spPr bwMode="auto">
          <a:xfrm>
            <a:off x="684213" y="765175"/>
            <a:ext cx="6119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4400" b="1">
                <a:solidFill>
                  <a:schemeClr val="bg1"/>
                </a:solidFill>
                <a:latin typeface="微软雅黑" pitchFamily="34" charset="-122"/>
                <a:ea typeface="微软雅黑" pitchFamily="34" charset="-122"/>
              </a:rPr>
              <a:t>Github</a:t>
            </a:r>
            <a:r>
              <a:rPr lang="zh-CN" altLang="en-US" sz="4400" b="1">
                <a:solidFill>
                  <a:schemeClr val="bg1"/>
                </a:solidFill>
                <a:latin typeface="微软雅黑" pitchFamily="34" charset="-122"/>
                <a:ea typeface="微软雅黑" pitchFamily="34" charset="-122"/>
              </a:rPr>
              <a:t> </a:t>
            </a:r>
            <a:r>
              <a:rPr lang="zh-CN" altLang="en-US" sz="4400" b="1">
                <a:solidFill>
                  <a:srgbClr val="3366CC"/>
                </a:solidFill>
                <a:latin typeface="微软雅黑" pitchFamily="34" charset="-122"/>
                <a:ea typeface="微软雅黑" pitchFamily="34" charset="-122"/>
              </a:rPr>
              <a:t>信息泄漏</a:t>
            </a:r>
          </a:p>
        </p:txBody>
      </p:sp>
      <p:pic>
        <p:nvPicPr>
          <p:cNvPr id="3584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725" y="2286000"/>
            <a:ext cx="8027988" cy="314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Box 1"/>
          <p:cNvSpPr txBox="1">
            <a:spLocks noChangeArrowheads="1"/>
          </p:cNvSpPr>
          <p:nvPr/>
        </p:nvSpPr>
        <p:spPr bwMode="auto">
          <a:xfrm>
            <a:off x="684213" y="765175"/>
            <a:ext cx="6119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4400" b="1">
                <a:solidFill>
                  <a:schemeClr val="bg1"/>
                </a:solidFill>
                <a:latin typeface="微软雅黑" pitchFamily="34" charset="-122"/>
                <a:ea typeface="微软雅黑" pitchFamily="34" charset="-122"/>
              </a:rPr>
              <a:t>Github</a:t>
            </a:r>
            <a:r>
              <a:rPr lang="zh-CN" altLang="en-US" sz="4400" b="1">
                <a:solidFill>
                  <a:schemeClr val="bg1"/>
                </a:solidFill>
                <a:latin typeface="微软雅黑" pitchFamily="34" charset="-122"/>
                <a:ea typeface="微软雅黑" pitchFamily="34" charset="-122"/>
              </a:rPr>
              <a:t> </a:t>
            </a:r>
            <a:r>
              <a:rPr lang="zh-CN" altLang="en-US" sz="4400" b="1">
                <a:solidFill>
                  <a:srgbClr val="3366CC"/>
                </a:solidFill>
                <a:latin typeface="微软雅黑" pitchFamily="34" charset="-122"/>
                <a:ea typeface="微软雅黑" pitchFamily="34" charset="-122"/>
              </a:rPr>
              <a:t>信息泄漏</a:t>
            </a:r>
          </a:p>
        </p:txBody>
      </p:sp>
      <p:pic>
        <p:nvPicPr>
          <p:cNvPr id="36866"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700213"/>
            <a:ext cx="750570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5816" y="3217655"/>
            <a:ext cx="3057247" cy="584775"/>
          </a:xfrm>
          <a:prstGeom prst="rect">
            <a:avLst/>
          </a:prstGeom>
          <a:noFill/>
        </p:spPr>
        <p:txBody>
          <a:bodyPr wrap="none" rtlCol="0">
            <a:spAutoFit/>
          </a:bodyPr>
          <a:lstStyle/>
          <a:p>
            <a:r>
              <a:rPr lang="zh-CN" altLang="en-US" sz="3200" dirty="0" smtClean="0"/>
              <a:t>从运维问题下手</a:t>
            </a:r>
            <a:endParaRPr lang="zh-CN" altLang="en-US" sz="3200" dirty="0"/>
          </a:p>
        </p:txBody>
      </p:sp>
    </p:spTree>
    <p:extLst>
      <p:ext uri="{BB962C8B-B14F-4D97-AF65-F5344CB8AC3E}">
        <p14:creationId xmlns:p14="http://schemas.microsoft.com/office/powerpoint/2010/main" val="22089986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矩形 2"/>
          <p:cNvSpPr>
            <a:spLocks noChangeArrowheads="1"/>
          </p:cNvSpPr>
          <p:nvPr/>
        </p:nvSpPr>
        <p:spPr bwMode="auto">
          <a:xfrm>
            <a:off x="971600" y="764704"/>
            <a:ext cx="11001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800" dirty="0">
                <a:solidFill>
                  <a:srgbClr val="C00000"/>
                </a:solidFill>
                <a:latin typeface="Heiti SC Light"/>
                <a:ea typeface="Heiti SC Light"/>
                <a:cs typeface="Heiti SC Light"/>
              </a:rPr>
              <a:t>.</a:t>
            </a:r>
            <a:r>
              <a:rPr lang="en-US" altLang="zh-CN" sz="4800" dirty="0" err="1">
                <a:solidFill>
                  <a:srgbClr val="C00000"/>
                </a:solidFill>
                <a:latin typeface="Heiti SC Light"/>
                <a:ea typeface="Heiti SC Light"/>
                <a:cs typeface="Heiti SC Light"/>
              </a:rPr>
              <a:t>git</a:t>
            </a:r>
            <a:endParaRPr lang="zh-CN" altLang="en-US" sz="4800" dirty="0">
              <a:solidFill>
                <a:srgbClr val="C00000"/>
              </a:solidFill>
              <a:latin typeface="Heiti SC Light"/>
              <a:ea typeface="Heiti SC Light"/>
              <a:cs typeface="Heiti SC Light"/>
            </a:endParaRPr>
          </a:p>
        </p:txBody>
      </p:sp>
      <p:sp>
        <p:nvSpPr>
          <p:cNvPr id="40964" name="矩形 5"/>
          <p:cNvSpPr>
            <a:spLocks noChangeArrowheads="1"/>
          </p:cNvSpPr>
          <p:nvPr/>
        </p:nvSpPr>
        <p:spPr bwMode="auto">
          <a:xfrm>
            <a:off x="2710979" y="764704"/>
            <a:ext cx="13096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800">
                <a:solidFill>
                  <a:srgbClr val="C00000"/>
                </a:solidFill>
                <a:latin typeface="Heiti SC Light"/>
                <a:ea typeface="Heiti SC Light"/>
                <a:cs typeface="Heiti SC Light"/>
              </a:rPr>
              <a:t>.svn</a:t>
            </a:r>
            <a:endParaRPr lang="zh-CN" altLang="en-US" sz="4800">
              <a:solidFill>
                <a:srgbClr val="C00000"/>
              </a:solidFill>
              <a:latin typeface="Heiti SC Light"/>
              <a:ea typeface="Heiti SC Light"/>
              <a:cs typeface="Heiti SC Light"/>
            </a:endParaRPr>
          </a:p>
        </p:txBody>
      </p:sp>
      <p:sp>
        <p:nvSpPr>
          <p:cNvPr id="6" name="矩形 2"/>
          <p:cNvSpPr>
            <a:spLocks noChangeArrowheads="1"/>
          </p:cNvSpPr>
          <p:nvPr/>
        </p:nvSpPr>
        <p:spPr bwMode="auto">
          <a:xfrm>
            <a:off x="1071885" y="1948353"/>
            <a:ext cx="57181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800" dirty="0">
                <a:solidFill>
                  <a:srgbClr val="C00000"/>
                </a:solidFill>
                <a:latin typeface="Heiti SC Light"/>
                <a:ea typeface="Heiti SC Light"/>
                <a:cs typeface="Heiti SC Light"/>
              </a:rPr>
              <a:t>elasticSearch:9200</a:t>
            </a:r>
            <a:endParaRPr lang="zh-CN" altLang="en-US" sz="4800" dirty="0">
              <a:solidFill>
                <a:srgbClr val="C00000"/>
              </a:solidFill>
              <a:latin typeface="Heiti SC Light"/>
              <a:ea typeface="Heiti SC Light"/>
              <a:cs typeface="Heiti SC Light"/>
            </a:endParaRPr>
          </a:p>
        </p:txBody>
      </p:sp>
      <p:sp>
        <p:nvSpPr>
          <p:cNvPr id="7" name="矩形 2"/>
          <p:cNvSpPr>
            <a:spLocks noChangeArrowheads="1"/>
          </p:cNvSpPr>
          <p:nvPr/>
        </p:nvSpPr>
        <p:spPr bwMode="auto">
          <a:xfrm>
            <a:off x="1071885" y="3013587"/>
            <a:ext cx="32781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800" dirty="0">
                <a:solidFill>
                  <a:srgbClr val="C00000"/>
                </a:solidFill>
                <a:latin typeface="Heiti SC Light"/>
                <a:ea typeface="Heiti SC Light"/>
                <a:cs typeface="Heiti SC Light"/>
              </a:rPr>
              <a:t>Redis:6379</a:t>
            </a:r>
            <a:endParaRPr lang="zh-CN" altLang="en-US" sz="4800" dirty="0">
              <a:solidFill>
                <a:srgbClr val="C00000"/>
              </a:solidFill>
              <a:latin typeface="Heiti SC Light"/>
              <a:ea typeface="Heiti SC Light"/>
              <a:cs typeface="Heiti SC Light"/>
            </a:endParaRPr>
          </a:p>
        </p:txBody>
      </p:sp>
      <p:sp>
        <p:nvSpPr>
          <p:cNvPr id="8" name="矩形 2"/>
          <p:cNvSpPr>
            <a:spLocks noChangeArrowheads="1"/>
          </p:cNvSpPr>
          <p:nvPr/>
        </p:nvSpPr>
        <p:spPr bwMode="auto">
          <a:xfrm>
            <a:off x="1081079" y="4049242"/>
            <a:ext cx="44935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800" dirty="0" smtClean="0">
                <a:solidFill>
                  <a:srgbClr val="C00000"/>
                </a:solidFill>
                <a:latin typeface="Heiti SC Light"/>
                <a:ea typeface="Heiti SC Light"/>
                <a:cs typeface="Heiti SC Light"/>
              </a:rPr>
              <a:t>Memcache:11211</a:t>
            </a:r>
          </a:p>
        </p:txBody>
      </p:sp>
      <p:sp>
        <p:nvSpPr>
          <p:cNvPr id="2" name="TextBox 1"/>
          <p:cNvSpPr txBox="1"/>
          <p:nvPr/>
        </p:nvSpPr>
        <p:spPr>
          <a:xfrm>
            <a:off x="1067900" y="5016795"/>
            <a:ext cx="4185761" cy="830997"/>
          </a:xfrm>
          <a:prstGeom prst="rect">
            <a:avLst/>
          </a:prstGeom>
          <a:noFill/>
          <a:ln>
            <a:noFill/>
          </a:ln>
        </p:spPr>
        <p:txBody>
          <a:bodyPr wrap="none">
            <a:spAutoFit/>
          </a:bodyPr>
          <a:lstStyle>
            <a:defPPr>
              <a:defRPr lang="zh-CN"/>
            </a:defPPr>
            <a:lvl1pPr>
              <a:defRPr sz="4800">
                <a:solidFill>
                  <a:srgbClr val="C00000"/>
                </a:solidFill>
                <a:latin typeface="Heiti SC Light"/>
                <a:ea typeface="Heiti SC Light"/>
                <a:cs typeface="Heiti SC Light"/>
              </a:defRPr>
            </a:lvl1pPr>
          </a:lstStyle>
          <a:p>
            <a:r>
              <a:rPr lang="en-US" altLang="zh-CN" dirty="0" smtClean="0"/>
              <a:t>Mongodb:27017</a:t>
            </a:r>
            <a:endParaRPr lang="en-US" altLang="zh-CN"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616332"/>
            <a:ext cx="1005403" cy="584775"/>
          </a:xfrm>
          <a:prstGeom prst="rect">
            <a:avLst/>
          </a:prstGeom>
          <a:noFill/>
        </p:spPr>
        <p:txBody>
          <a:bodyPr wrap="none" rtlCol="0">
            <a:spAutoFit/>
          </a:bodyPr>
          <a:lstStyle/>
          <a:p>
            <a:r>
              <a:rPr lang="zh-CN" altLang="en-US" sz="3200" dirty="0" smtClean="0"/>
              <a:t>总结</a:t>
            </a:r>
            <a:endParaRPr lang="zh-CN" altLang="en-US" sz="3200" dirty="0"/>
          </a:p>
        </p:txBody>
      </p:sp>
      <p:sp>
        <p:nvSpPr>
          <p:cNvPr id="3" name="TextBox 2"/>
          <p:cNvSpPr txBox="1"/>
          <p:nvPr/>
        </p:nvSpPr>
        <p:spPr>
          <a:xfrm>
            <a:off x="899592" y="1700807"/>
            <a:ext cx="7274163" cy="3477875"/>
          </a:xfrm>
          <a:prstGeom prst="rect">
            <a:avLst/>
          </a:prstGeom>
          <a:noFill/>
        </p:spPr>
        <p:txBody>
          <a:bodyPr wrap="square" rtlCol="0">
            <a:spAutoFit/>
          </a:bodyPr>
          <a:lstStyle/>
          <a:p>
            <a:r>
              <a:rPr lang="zh-CN" altLang="en-US" sz="2000" dirty="0" smtClean="0"/>
              <a:t>     前面这些都是当前正在流行的手段，然后而这些手段在以往可能会被忽略，而仅仅是测试应用自身的安全问题。</a:t>
            </a:r>
            <a:endParaRPr lang="en-US" altLang="zh-CN" sz="2000" dirty="0" smtClean="0"/>
          </a:p>
          <a:p>
            <a:endParaRPr lang="en-US" altLang="zh-CN" sz="2000" dirty="0" smtClean="0"/>
          </a:p>
          <a:p>
            <a:r>
              <a:rPr lang="en-US" altLang="zh-CN" sz="2000" dirty="0"/>
              <a:t> </a:t>
            </a:r>
            <a:r>
              <a:rPr lang="en-US" altLang="zh-CN" sz="2000" dirty="0" smtClean="0"/>
              <a:t>   </a:t>
            </a:r>
            <a:r>
              <a:rPr lang="zh-CN" altLang="en-US" sz="2000" dirty="0" smtClean="0"/>
              <a:t>攻击是多个维度的，应用自身只是一个维度，人所带来的安全问题与应用自身安全问题同样重要。</a:t>
            </a:r>
            <a:endParaRPr lang="en-US" altLang="zh-CN" sz="2000" dirty="0" smtClean="0"/>
          </a:p>
          <a:p>
            <a:endParaRPr lang="en-US" altLang="zh-CN" sz="2000" dirty="0" smtClean="0"/>
          </a:p>
          <a:p>
            <a:r>
              <a:rPr lang="zh-CN" altLang="en-US" sz="2000" dirty="0" smtClean="0"/>
              <a:t>    此外，人的安全问题，不仅仅通过安全培训来进行一定程度上的解决，另一方面，还应该通过应用自身的设计来进行弥补。比较典型的例子：验证码或是强制性的限定口令强度等措施来弥补弱口令问题；随机的初始化口令来弥补用户使用默认配置的问题（路由器）。</a:t>
            </a:r>
            <a:endParaRPr lang="zh-CN" altLang="en-US" sz="2000" dirty="0"/>
          </a:p>
        </p:txBody>
      </p:sp>
    </p:spTree>
    <p:extLst>
      <p:ext uri="{BB962C8B-B14F-4D97-AF65-F5344CB8AC3E}">
        <p14:creationId xmlns:p14="http://schemas.microsoft.com/office/powerpoint/2010/main" val="33457011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47737" y="1988840"/>
            <a:ext cx="7248525" cy="3524250"/>
          </a:xfrm>
          <a:prstGeom prst="rect">
            <a:avLst/>
          </a:prstGeom>
        </p:spPr>
      </p:pic>
      <p:sp>
        <p:nvSpPr>
          <p:cNvPr id="3" name="TextBox 1"/>
          <p:cNvSpPr txBox="1">
            <a:spLocks noChangeArrowheads="1"/>
          </p:cNvSpPr>
          <p:nvPr/>
        </p:nvSpPr>
        <p:spPr bwMode="auto">
          <a:xfrm>
            <a:off x="684213" y="765175"/>
            <a:ext cx="6119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400" b="1" dirty="0" smtClean="0">
                <a:solidFill>
                  <a:schemeClr val="bg1"/>
                </a:solidFill>
                <a:latin typeface="微软雅黑" panose="020B0503020204020204" pitchFamily="34" charset="-122"/>
                <a:ea typeface="微软雅黑" panose="020B0503020204020204" pitchFamily="34" charset="-122"/>
              </a:rPr>
              <a:t>漏洞</a:t>
            </a:r>
            <a:r>
              <a:rPr lang="zh-CN" altLang="en-US" sz="4400" b="1" dirty="0" smtClean="0">
                <a:solidFill>
                  <a:schemeClr val="accent1">
                    <a:lumMod val="50000"/>
                  </a:schemeClr>
                </a:solidFill>
                <a:latin typeface="微软雅黑" panose="020B0503020204020204" pitchFamily="34" charset="-122"/>
                <a:ea typeface="微软雅黑" panose="020B0503020204020204" pitchFamily="34" charset="-122"/>
              </a:rPr>
              <a:t>预警</a:t>
            </a:r>
            <a:endParaRPr lang="zh-CN" altLang="en-US" sz="44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55084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a:spLocks noChangeArrowheads="1"/>
          </p:cNvSpPr>
          <p:nvPr/>
        </p:nvSpPr>
        <p:spPr bwMode="auto">
          <a:xfrm>
            <a:off x="684213" y="765175"/>
            <a:ext cx="6119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400" b="1" dirty="0" smtClean="0">
                <a:solidFill>
                  <a:schemeClr val="bg1"/>
                </a:solidFill>
                <a:latin typeface="微软雅黑" panose="020B0503020204020204" pitchFamily="34" charset="-122"/>
                <a:ea typeface="微软雅黑" panose="020B0503020204020204" pitchFamily="34" charset="-122"/>
              </a:rPr>
              <a:t>漏洞</a:t>
            </a:r>
            <a:r>
              <a:rPr lang="zh-CN" altLang="en-US" sz="4400" b="1" dirty="0" smtClean="0">
                <a:solidFill>
                  <a:schemeClr val="accent1">
                    <a:lumMod val="50000"/>
                  </a:schemeClr>
                </a:solidFill>
                <a:latin typeface="微软雅黑" panose="020B0503020204020204" pitchFamily="34" charset="-122"/>
                <a:ea typeface="微软雅黑" panose="020B0503020204020204" pitchFamily="34" charset="-122"/>
              </a:rPr>
              <a:t>预警</a:t>
            </a:r>
            <a:endParaRPr lang="zh-CN" altLang="en-US" sz="44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684213" y="1916832"/>
            <a:ext cx="7891339" cy="4640226"/>
          </a:xfrm>
          <a:prstGeom prst="rect">
            <a:avLst/>
          </a:prstGeom>
        </p:spPr>
      </p:pic>
    </p:spTree>
    <p:extLst>
      <p:ext uri="{BB962C8B-B14F-4D97-AF65-F5344CB8AC3E}">
        <p14:creationId xmlns:p14="http://schemas.microsoft.com/office/powerpoint/2010/main" val="40304970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a:spLocks noChangeArrowheads="1"/>
          </p:cNvSpPr>
          <p:nvPr/>
        </p:nvSpPr>
        <p:spPr bwMode="auto">
          <a:xfrm>
            <a:off x="684213" y="765175"/>
            <a:ext cx="6119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400" b="1" dirty="0" smtClean="0">
                <a:solidFill>
                  <a:schemeClr val="bg1"/>
                </a:solidFill>
                <a:latin typeface="微软雅黑" panose="020B0503020204020204" pitchFamily="34" charset="-122"/>
                <a:ea typeface="微软雅黑" panose="020B0503020204020204" pitchFamily="34" charset="-122"/>
              </a:rPr>
              <a:t>漏洞</a:t>
            </a:r>
            <a:r>
              <a:rPr lang="zh-CN" altLang="en-US" sz="4400" b="1" dirty="0" smtClean="0">
                <a:solidFill>
                  <a:schemeClr val="accent1">
                    <a:lumMod val="50000"/>
                  </a:schemeClr>
                </a:solidFill>
                <a:latin typeface="微软雅黑" panose="020B0503020204020204" pitchFamily="34" charset="-122"/>
                <a:ea typeface="微软雅黑" panose="020B0503020204020204" pitchFamily="34" charset="-122"/>
              </a:rPr>
              <a:t>预警</a:t>
            </a:r>
            <a:endParaRPr lang="zh-CN" altLang="en-US" sz="44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1259" y="2204864"/>
            <a:ext cx="9176742" cy="4160045"/>
          </a:xfrm>
          <a:prstGeom prst="rect">
            <a:avLst/>
          </a:prstGeom>
        </p:spPr>
      </p:pic>
    </p:spTree>
    <p:extLst>
      <p:ext uri="{BB962C8B-B14F-4D97-AF65-F5344CB8AC3E}">
        <p14:creationId xmlns:p14="http://schemas.microsoft.com/office/powerpoint/2010/main" val="6534536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2" descr="http://p13.qhimg.com/dr/360_210_/t018bb30fd345cc5ec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5085184"/>
            <a:ext cx="1944216" cy="1134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图表 2"/>
          <p:cNvGraphicFramePr>
            <a:graphicFrameLocks/>
          </p:cNvGraphicFramePr>
          <p:nvPr>
            <p:extLst>
              <p:ext uri="{D42A27DB-BD31-4B8C-83A1-F6EECF244321}">
                <p14:modId xmlns:p14="http://schemas.microsoft.com/office/powerpoint/2010/main" val="3810338569"/>
              </p:ext>
            </p:extLst>
          </p:nvPr>
        </p:nvGraphicFramePr>
        <p:xfrm>
          <a:off x="2051720" y="1329358"/>
          <a:ext cx="5593834" cy="352839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a:spLocks noChangeArrowheads="1"/>
          </p:cNvSpPr>
          <p:nvPr/>
        </p:nvSpPr>
        <p:spPr bwMode="auto">
          <a:xfrm>
            <a:off x="684213" y="765175"/>
            <a:ext cx="6119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400" b="1" dirty="0" smtClean="0">
                <a:solidFill>
                  <a:schemeClr val="bg1"/>
                </a:solidFill>
                <a:latin typeface="微软雅黑" panose="020B0503020204020204" pitchFamily="34" charset="-122"/>
                <a:ea typeface="微软雅黑" panose="020B0503020204020204" pitchFamily="34" charset="-122"/>
              </a:rPr>
              <a:t>漏洞</a:t>
            </a:r>
            <a:r>
              <a:rPr lang="zh-CN" altLang="en-US" sz="4400" b="1" dirty="0" smtClean="0">
                <a:solidFill>
                  <a:schemeClr val="accent1">
                    <a:lumMod val="50000"/>
                  </a:schemeClr>
                </a:solidFill>
                <a:latin typeface="微软雅黑" panose="020B0503020204020204" pitchFamily="34" charset="-122"/>
                <a:ea typeface="微软雅黑" panose="020B0503020204020204" pitchFamily="34" charset="-122"/>
              </a:rPr>
              <a:t>预警</a:t>
            </a:r>
            <a:endParaRPr lang="zh-CN" altLang="en-US" sz="44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781210" y="1700808"/>
            <a:ext cx="7629525" cy="4762500"/>
          </a:xfrm>
          <a:prstGeom prst="rect">
            <a:avLst/>
          </a:prstGeom>
        </p:spPr>
      </p:pic>
    </p:spTree>
    <p:extLst>
      <p:ext uri="{BB962C8B-B14F-4D97-AF65-F5344CB8AC3E}">
        <p14:creationId xmlns:p14="http://schemas.microsoft.com/office/powerpoint/2010/main" val="31430439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2339752" y="2582551"/>
            <a:ext cx="6119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400" b="1" dirty="0" smtClean="0">
                <a:solidFill>
                  <a:schemeClr val="bg1"/>
                </a:solidFill>
                <a:latin typeface="微软雅黑" panose="020B0503020204020204" pitchFamily="34" charset="-122"/>
                <a:ea typeface="微软雅黑" panose="020B0503020204020204" pitchFamily="34" charset="-122"/>
              </a:rPr>
              <a:t>人员信息</a:t>
            </a:r>
            <a:r>
              <a:rPr lang="zh-CN" altLang="en-US" sz="4400" b="1" dirty="0" smtClean="0">
                <a:solidFill>
                  <a:schemeClr val="accent1">
                    <a:lumMod val="50000"/>
                  </a:schemeClr>
                </a:solidFill>
                <a:latin typeface="微软雅黑" panose="020B0503020204020204" pitchFamily="34" charset="-122"/>
                <a:ea typeface="微软雅黑" panose="020B0503020204020204" pitchFamily="34" charset="-122"/>
              </a:rPr>
              <a:t>预警</a:t>
            </a:r>
            <a:endParaRPr lang="zh-CN" altLang="en-US" sz="44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95071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32" y="1268760"/>
            <a:ext cx="8746336" cy="4320480"/>
          </a:xfrm>
          <a:prstGeom prst="rect">
            <a:avLst/>
          </a:prstGeom>
        </p:spPr>
      </p:pic>
    </p:spTree>
    <p:extLst>
      <p:ext uri="{BB962C8B-B14F-4D97-AF65-F5344CB8AC3E}">
        <p14:creationId xmlns:p14="http://schemas.microsoft.com/office/powerpoint/2010/main" val="11469250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00037" y="500062"/>
            <a:ext cx="8543925" cy="5857875"/>
          </a:xfrm>
          <a:prstGeom prst="rect">
            <a:avLst/>
          </a:prstGeom>
        </p:spPr>
      </p:pic>
    </p:spTree>
    <p:extLst>
      <p:ext uri="{BB962C8B-B14F-4D97-AF65-F5344CB8AC3E}">
        <p14:creationId xmlns:p14="http://schemas.microsoft.com/office/powerpoint/2010/main" val="15373363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83568" y="2420888"/>
            <a:ext cx="4210050" cy="2352675"/>
          </a:xfrm>
          <a:prstGeom prst="rect">
            <a:avLst/>
          </a:prstGeom>
        </p:spPr>
      </p:pic>
      <p:pic>
        <p:nvPicPr>
          <p:cNvPr id="3" name="图片 2"/>
          <p:cNvPicPr>
            <a:picLocks noChangeAspect="1"/>
          </p:cNvPicPr>
          <p:nvPr/>
        </p:nvPicPr>
        <p:blipFill>
          <a:blip r:embed="rId3"/>
          <a:stretch>
            <a:fillRect/>
          </a:stretch>
        </p:blipFill>
        <p:spPr>
          <a:xfrm>
            <a:off x="5796136" y="920700"/>
            <a:ext cx="2962275" cy="5353050"/>
          </a:xfrm>
          <a:prstGeom prst="rect">
            <a:avLst/>
          </a:prstGeom>
        </p:spPr>
      </p:pic>
      <p:sp>
        <p:nvSpPr>
          <p:cNvPr id="4" name="TextBox 1"/>
          <p:cNvSpPr txBox="1">
            <a:spLocks noChangeArrowheads="1"/>
          </p:cNvSpPr>
          <p:nvPr/>
        </p:nvSpPr>
        <p:spPr bwMode="auto">
          <a:xfrm>
            <a:off x="179512" y="805731"/>
            <a:ext cx="6119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400" b="1" dirty="0" smtClean="0">
                <a:solidFill>
                  <a:schemeClr val="bg1"/>
                </a:solidFill>
                <a:latin typeface="微软雅黑" panose="020B0503020204020204" pitchFamily="34" charset="-122"/>
                <a:ea typeface="微软雅黑" panose="020B0503020204020204" pitchFamily="34" charset="-122"/>
              </a:rPr>
              <a:t>基于团队</a:t>
            </a:r>
            <a:r>
              <a:rPr lang="zh-CN" altLang="en-US" sz="4400" b="1" dirty="0" smtClean="0">
                <a:solidFill>
                  <a:schemeClr val="accent1">
                    <a:lumMod val="50000"/>
                  </a:schemeClr>
                </a:solidFill>
                <a:latin typeface="微软雅黑" panose="020B0503020204020204" pitchFamily="34" charset="-122"/>
                <a:ea typeface="微软雅黑" panose="020B0503020204020204" pitchFamily="34" charset="-122"/>
              </a:rPr>
              <a:t>的测试方法</a:t>
            </a:r>
            <a:endParaRPr lang="zh-CN" altLang="en-US" sz="44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31828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411760" y="979311"/>
            <a:ext cx="4448175" cy="5886450"/>
          </a:xfrm>
          <a:prstGeom prst="rect">
            <a:avLst/>
          </a:prstGeom>
        </p:spPr>
      </p:pic>
      <p:sp>
        <p:nvSpPr>
          <p:cNvPr id="3" name="TextBox 1"/>
          <p:cNvSpPr txBox="1">
            <a:spLocks noChangeArrowheads="1"/>
          </p:cNvSpPr>
          <p:nvPr/>
        </p:nvSpPr>
        <p:spPr bwMode="auto">
          <a:xfrm>
            <a:off x="168340" y="90442"/>
            <a:ext cx="6119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400" b="1" dirty="0" smtClean="0">
                <a:solidFill>
                  <a:schemeClr val="bg1"/>
                </a:solidFill>
                <a:latin typeface="微软雅黑" panose="020B0503020204020204" pitchFamily="34" charset="-122"/>
                <a:ea typeface="微软雅黑" panose="020B0503020204020204" pitchFamily="34" charset="-122"/>
              </a:rPr>
              <a:t>基于团队</a:t>
            </a:r>
            <a:r>
              <a:rPr lang="zh-CN" altLang="en-US" sz="4400" b="1" dirty="0" smtClean="0">
                <a:solidFill>
                  <a:schemeClr val="accent1">
                    <a:lumMod val="50000"/>
                  </a:schemeClr>
                </a:solidFill>
                <a:latin typeface="微软雅黑" panose="020B0503020204020204" pitchFamily="34" charset="-122"/>
                <a:ea typeface="微软雅黑" panose="020B0503020204020204" pitchFamily="34" charset="-122"/>
              </a:rPr>
              <a:t>的测试方法</a:t>
            </a:r>
            <a:endParaRPr lang="zh-CN" altLang="en-US" sz="44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56903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79512" y="805731"/>
            <a:ext cx="6119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400" b="1" dirty="0" smtClean="0">
                <a:solidFill>
                  <a:schemeClr val="bg1"/>
                </a:solidFill>
                <a:latin typeface="微软雅黑" panose="020B0503020204020204" pitchFamily="34" charset="-122"/>
                <a:ea typeface="微软雅黑" panose="020B0503020204020204" pitchFamily="34" charset="-122"/>
              </a:rPr>
              <a:t>基于团队</a:t>
            </a:r>
            <a:r>
              <a:rPr lang="zh-CN" altLang="en-US" sz="4400" b="1" dirty="0" smtClean="0">
                <a:solidFill>
                  <a:schemeClr val="accent1">
                    <a:lumMod val="50000"/>
                  </a:schemeClr>
                </a:solidFill>
                <a:latin typeface="微软雅黑" panose="020B0503020204020204" pitchFamily="34" charset="-122"/>
                <a:ea typeface="微软雅黑" panose="020B0503020204020204" pitchFamily="34" charset="-122"/>
              </a:rPr>
              <a:t>的测试方法</a:t>
            </a:r>
            <a:endParaRPr lang="zh-CN" altLang="en-US" sz="44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2915816" y="1854375"/>
            <a:ext cx="5985559" cy="4756093"/>
          </a:xfrm>
          <a:prstGeom prst="rect">
            <a:avLst/>
          </a:prstGeom>
        </p:spPr>
      </p:pic>
      <p:pic>
        <p:nvPicPr>
          <p:cNvPr id="5" name="图片 4"/>
          <p:cNvPicPr>
            <a:picLocks noChangeAspect="1"/>
          </p:cNvPicPr>
          <p:nvPr/>
        </p:nvPicPr>
        <p:blipFill>
          <a:blip r:embed="rId3"/>
          <a:stretch>
            <a:fillRect/>
          </a:stretch>
        </p:blipFill>
        <p:spPr>
          <a:xfrm>
            <a:off x="611560" y="1916832"/>
            <a:ext cx="1409700" cy="4448175"/>
          </a:xfrm>
          <a:prstGeom prst="rect">
            <a:avLst/>
          </a:prstGeom>
        </p:spPr>
      </p:pic>
    </p:spTree>
    <p:extLst>
      <p:ext uri="{BB962C8B-B14F-4D97-AF65-F5344CB8AC3E}">
        <p14:creationId xmlns:p14="http://schemas.microsoft.com/office/powerpoint/2010/main" val="18493435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907704" y="2852936"/>
            <a:ext cx="61198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400" b="1" dirty="0" smtClean="0">
                <a:solidFill>
                  <a:schemeClr val="bg1"/>
                </a:solidFill>
                <a:latin typeface="微软雅黑" panose="020B0503020204020204" pitchFamily="34" charset="-122"/>
                <a:ea typeface="微软雅黑" panose="020B0503020204020204" pitchFamily="34" charset="-122"/>
              </a:rPr>
              <a:t>协同化</a:t>
            </a:r>
            <a:r>
              <a:rPr lang="zh-CN" altLang="en-US" sz="4400" b="1" dirty="0" smtClean="0">
                <a:solidFill>
                  <a:schemeClr val="accent1">
                    <a:lumMod val="50000"/>
                  </a:schemeClr>
                </a:solidFill>
                <a:latin typeface="微软雅黑" panose="020B0503020204020204" pitchFamily="34" charset="-122"/>
                <a:ea typeface="微软雅黑" panose="020B0503020204020204" pitchFamily="34" charset="-122"/>
              </a:rPr>
              <a:t>的测试工具</a:t>
            </a:r>
            <a:endParaRPr lang="zh-CN" altLang="en-US" sz="44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23615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Box 1"/>
          <p:cNvSpPr txBox="1">
            <a:spLocks noChangeArrowheads="1"/>
          </p:cNvSpPr>
          <p:nvPr/>
        </p:nvSpPr>
        <p:spPr bwMode="auto">
          <a:xfrm>
            <a:off x="3563938" y="3068638"/>
            <a:ext cx="26638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4400" b="1">
                <a:solidFill>
                  <a:srgbClr val="C00000"/>
                </a:solidFill>
                <a:latin typeface="微软雅黑" pitchFamily="34" charset="-122"/>
                <a:ea typeface="微软雅黑" pitchFamily="34" charset="-122"/>
              </a:rPr>
              <a:t>谢谢大家</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http://img0w.pconline.com.cn/pconline/1112/15/2620922_sfsa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5078050"/>
            <a:ext cx="2035845" cy="129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图表 3"/>
          <p:cNvGraphicFramePr>
            <a:graphicFrameLocks/>
          </p:cNvGraphicFramePr>
          <p:nvPr>
            <p:extLst>
              <p:ext uri="{D42A27DB-BD31-4B8C-83A1-F6EECF244321}">
                <p14:modId xmlns:p14="http://schemas.microsoft.com/office/powerpoint/2010/main" val="1278561220"/>
              </p:ext>
            </p:extLst>
          </p:nvPr>
        </p:nvGraphicFramePr>
        <p:xfrm>
          <a:off x="2195736" y="1196752"/>
          <a:ext cx="5275956" cy="352839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descr="http://www.logoing.net/wp-content/uploads/2012/08/baidulogo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5042711"/>
            <a:ext cx="2208436" cy="141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图表 3"/>
          <p:cNvGraphicFramePr>
            <a:graphicFrameLocks/>
          </p:cNvGraphicFramePr>
          <p:nvPr>
            <p:extLst>
              <p:ext uri="{D42A27DB-BD31-4B8C-83A1-F6EECF244321}">
                <p14:modId xmlns:p14="http://schemas.microsoft.com/office/powerpoint/2010/main" val="2457848015"/>
              </p:ext>
            </p:extLst>
          </p:nvPr>
        </p:nvGraphicFramePr>
        <p:xfrm>
          <a:off x="1968376" y="1412776"/>
          <a:ext cx="5295900" cy="324326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http://www.williamlong.info/upload/2431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4581129"/>
            <a:ext cx="3024336" cy="1167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图表 3"/>
          <p:cNvGraphicFramePr>
            <a:graphicFrameLocks/>
          </p:cNvGraphicFramePr>
          <p:nvPr>
            <p:extLst>
              <p:ext uri="{D42A27DB-BD31-4B8C-83A1-F6EECF244321}">
                <p14:modId xmlns:p14="http://schemas.microsoft.com/office/powerpoint/2010/main" val="2185775431"/>
              </p:ext>
            </p:extLst>
          </p:nvPr>
        </p:nvGraphicFramePr>
        <p:xfrm>
          <a:off x="1852042" y="980728"/>
          <a:ext cx="5295900" cy="324326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4954860"/>
            <a:ext cx="2469062" cy="1268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图表 4"/>
          <p:cNvGraphicFramePr>
            <a:graphicFrameLocks/>
          </p:cNvGraphicFramePr>
          <p:nvPr>
            <p:extLst>
              <p:ext uri="{D42A27DB-BD31-4B8C-83A1-F6EECF244321}">
                <p14:modId xmlns:p14="http://schemas.microsoft.com/office/powerpoint/2010/main" val="431277030"/>
              </p:ext>
            </p:extLst>
          </p:nvPr>
        </p:nvGraphicFramePr>
        <p:xfrm>
          <a:off x="1900262" y="1409850"/>
          <a:ext cx="5295900" cy="324326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2225</TotalTime>
  <Pages>0</Pages>
  <Words>1729</Words>
  <Characters>0</Characters>
  <Application>Microsoft Office PowerPoint</Application>
  <DocSecurity>0</DocSecurity>
  <PresentationFormat>全屏显示(4:3)</PresentationFormat>
  <Lines>0</Lines>
  <Paragraphs>229</Paragraphs>
  <Slides>58</Slides>
  <Notes>22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58</vt:i4>
      </vt:variant>
    </vt:vector>
  </HeadingPairs>
  <TitlesOfParts>
    <vt:vector size="65" baseType="lpstr">
      <vt:lpstr>宋体</vt:lpstr>
      <vt:lpstr>微软雅黑</vt:lpstr>
      <vt:lpstr>Arial</vt:lpstr>
      <vt:lpstr>Calibri</vt:lpstr>
      <vt:lpstr>Heiti SC Light</vt:lpstr>
      <vt:lpstr>Wingdings</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Only</cp:lastModifiedBy>
  <cp:revision>79</cp:revision>
  <dcterms:created xsi:type="dcterms:W3CDTF">2013-01-25T01:44:32Z</dcterms:created>
  <dcterms:modified xsi:type="dcterms:W3CDTF">2015-06-28T04:22:04Z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2052-9.1.0.4716</vt:lpwstr>
  </property>
</Properties>
</file>